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514" r:id="rId5"/>
    <p:sldId id="538" r:id="rId6"/>
    <p:sldId id="486" r:id="rId7"/>
    <p:sldId id="487" r:id="rId8"/>
    <p:sldId id="488" r:id="rId9"/>
    <p:sldId id="511" r:id="rId10"/>
    <p:sldId id="510" r:id="rId11"/>
    <p:sldId id="550" r:id="rId12"/>
    <p:sldId id="490" r:id="rId13"/>
    <p:sldId id="547" r:id="rId14"/>
    <p:sldId id="512" r:id="rId15"/>
    <p:sldId id="513" r:id="rId16"/>
    <p:sldId id="530" r:id="rId17"/>
    <p:sldId id="548" r:id="rId18"/>
    <p:sldId id="549" r:id="rId19"/>
    <p:sldId id="515" r:id="rId20"/>
    <p:sldId id="517" r:id="rId21"/>
    <p:sldId id="519" r:id="rId22"/>
    <p:sldId id="520" r:id="rId23"/>
    <p:sldId id="518" r:id="rId24"/>
    <p:sldId id="522" r:id="rId25"/>
    <p:sldId id="523" r:id="rId26"/>
    <p:sldId id="524" r:id="rId27"/>
    <p:sldId id="526" r:id="rId28"/>
    <p:sldId id="525" r:id="rId29"/>
    <p:sldId id="502" r:id="rId30"/>
    <p:sldId id="532" r:id="rId31"/>
    <p:sldId id="531" r:id="rId32"/>
    <p:sldId id="527" r:id="rId33"/>
    <p:sldId id="528" r:id="rId34"/>
    <p:sldId id="537" r:id="rId35"/>
    <p:sldId id="504" r:id="rId36"/>
    <p:sldId id="505" r:id="rId37"/>
    <p:sldId id="533" r:id="rId38"/>
    <p:sldId id="534" r:id="rId39"/>
    <p:sldId id="546" r:id="rId40"/>
    <p:sldId id="536" r:id="rId41"/>
    <p:sldId id="506" r:id="rId42"/>
    <p:sldId id="507" r:id="rId43"/>
    <p:sldId id="535" r:id="rId44"/>
    <p:sldId id="544" r:id="rId45"/>
    <p:sldId id="545" r:id="rId46"/>
    <p:sldId id="540" r:id="rId47"/>
    <p:sldId id="541" r:id="rId48"/>
    <p:sldId id="543" r:id="rId49"/>
    <p:sldId id="503" r:id="rId50"/>
    <p:sldId id="472" r:id="rId51"/>
    <p:sldId id="31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37D48990-819A-4CB4-98B5-CE25C94C5A90}">
          <p14:sldIdLst>
            <p14:sldId id="514"/>
            <p14:sldId id="538"/>
            <p14:sldId id="486"/>
            <p14:sldId id="487"/>
            <p14:sldId id="488"/>
            <p14:sldId id="511"/>
            <p14:sldId id="510"/>
            <p14:sldId id="550"/>
            <p14:sldId id="490"/>
            <p14:sldId id="547"/>
            <p14:sldId id="512"/>
            <p14:sldId id="513"/>
            <p14:sldId id="530"/>
            <p14:sldId id="548"/>
            <p14:sldId id="549"/>
            <p14:sldId id="515"/>
            <p14:sldId id="517"/>
            <p14:sldId id="519"/>
            <p14:sldId id="520"/>
            <p14:sldId id="518"/>
            <p14:sldId id="522"/>
            <p14:sldId id="523"/>
            <p14:sldId id="524"/>
            <p14:sldId id="526"/>
            <p14:sldId id="525"/>
            <p14:sldId id="502"/>
            <p14:sldId id="532"/>
            <p14:sldId id="531"/>
            <p14:sldId id="527"/>
            <p14:sldId id="528"/>
            <p14:sldId id="537"/>
            <p14:sldId id="504"/>
            <p14:sldId id="505"/>
            <p14:sldId id="533"/>
            <p14:sldId id="534"/>
            <p14:sldId id="546"/>
            <p14:sldId id="536"/>
            <p14:sldId id="506"/>
            <p14:sldId id="507"/>
            <p14:sldId id="535"/>
            <p14:sldId id="544"/>
            <p14:sldId id="545"/>
            <p14:sldId id="540"/>
            <p14:sldId id="541"/>
            <p14:sldId id="543"/>
            <p14:sldId id="503"/>
            <p14:sldId id="472"/>
            <p14:sldId id="3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Reid" initials="SR" lastIdx="37" clrIdx="0">
    <p:extLst>
      <p:ext uri="{19B8F6BF-5375-455C-9EA6-DF929625EA0E}">
        <p15:presenceInfo xmlns:p15="http://schemas.microsoft.com/office/powerpoint/2012/main" userId="S-1-5-21-2754242312-2624097566-4060039165-651147" providerId="AD"/>
      </p:ext>
    </p:extLst>
  </p:cmAuthor>
  <p:cmAuthor id="2" name="Hughes, David" initials="HD" lastIdx="7" clrIdx="1">
    <p:extLst>
      <p:ext uri="{19B8F6BF-5375-455C-9EA6-DF929625EA0E}">
        <p15:presenceInfo xmlns:p15="http://schemas.microsoft.com/office/powerpoint/2012/main" userId="S-1-5-21-2754242312-2624097566-4060039165-6670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6302"/>
    <a:srgbClr val="E7E7E5"/>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30" autoAdjust="0"/>
    <p:restoredTop sz="94660"/>
  </p:normalViewPr>
  <p:slideViewPr>
    <p:cSldViewPr snapToGrid="0">
      <p:cViewPr varScale="1">
        <p:scale>
          <a:sx n="111" d="100"/>
          <a:sy n="111" d="100"/>
        </p:scale>
        <p:origin x="714" y="96"/>
      </p:cViewPr>
      <p:guideLst/>
    </p:cSldViewPr>
  </p:slideViewPr>
  <p:notesTextViewPr>
    <p:cViewPr>
      <p:scale>
        <a:sx n="3" d="2"/>
        <a:sy n="3" d="2"/>
      </p:scale>
      <p:origin x="0" y="0"/>
    </p:cViewPr>
  </p:notesTextViewPr>
  <p:sorterViewPr>
    <p:cViewPr varScale="1">
      <p:scale>
        <a:sx n="100" d="100"/>
        <a:sy n="100" d="100"/>
      </p:scale>
      <p:origin x="0" y="-4786"/>
    </p:cViewPr>
  </p:sorterViewPr>
  <p:notesViewPr>
    <p:cSldViewPr snapToGrid="0" showGuides="1">
      <p:cViewPr varScale="1">
        <p:scale>
          <a:sx n="92" d="100"/>
          <a:sy n="92" d="100"/>
        </p:scale>
        <p:origin x="364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C9F893-4F63-435C-8375-6AAE643545E9}" type="datetimeFigureOut">
              <a:rPr lang="sv-SE" smtClean="0"/>
              <a:t>2025-05-12</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BE136-CC37-4BD0-B948-4F734FB8C85D}" type="slidenum">
              <a:rPr lang="sv-SE" smtClean="0"/>
              <a:t>‹#›</a:t>
            </a:fld>
            <a:endParaRPr lang="sv-SE"/>
          </a:p>
        </p:txBody>
      </p:sp>
      <p:sp>
        <p:nvSpPr>
          <p:cNvPr id="6" name="TextBox 5">
            <a:extLst>
              <a:ext uri="{FF2B5EF4-FFF2-40B4-BE49-F238E27FC236}">
                <a16:creationId xmlns:a16="http://schemas.microsoft.com/office/drawing/2014/main" id="{3929455B-A017-4F6C-9527-4332F6F41114}"/>
              </a:ext>
            </a:extLst>
          </p:cNvPr>
          <p:cNvSpPr txBox="1"/>
          <p:nvPr/>
        </p:nvSpPr>
        <p:spPr>
          <a:xfrm>
            <a:off x="0" y="7992577"/>
            <a:ext cx="3187091" cy="276999"/>
          </a:xfrm>
          <a:prstGeom prst="rect">
            <a:avLst/>
          </a:prstGeom>
          <a:noFill/>
        </p:spPr>
        <p:txBody>
          <a:bodyPr wrap="none" rtlCol="0">
            <a:spAutoFit/>
          </a:bodyPr>
          <a:lstStyle/>
          <a:p>
            <a:r>
              <a:rPr lang="en-GB" sz="1200" b="1" i="0" u="none" strike="noStrike" kern="1200" baseline="0" dirty="0">
                <a:solidFill>
                  <a:schemeClr val="tx1"/>
                </a:solidFill>
                <a:latin typeface="+mn-lt"/>
                <a:ea typeface="+mn-ea"/>
                <a:cs typeface="+mn-cs"/>
              </a:rPr>
              <a:t>© ASSA ABLOY. All rights reserved</a:t>
            </a:r>
            <a:endParaRPr lang="en-GB" sz="1200" b="1" dirty="0">
              <a:solidFill>
                <a:schemeClr val="tx1"/>
              </a:solidFill>
            </a:endParaRPr>
          </a:p>
        </p:txBody>
      </p:sp>
    </p:spTree>
    <p:extLst>
      <p:ext uri="{BB962C8B-B14F-4D97-AF65-F5344CB8AC3E}">
        <p14:creationId xmlns:p14="http://schemas.microsoft.com/office/powerpoint/2010/main" val="1586573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42CCA-F011-46CA-B4AE-D8CB4AFC968E}" type="datetimeFigureOut">
              <a:rPr lang="en-GB" smtClean="0"/>
              <a:t>12/05/2025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1C740-7330-441A-80F0-A683365F9479}" type="slidenum">
              <a:rPr lang="en-GB" smtClean="0"/>
              <a:t>‹#›</a:t>
            </a:fld>
            <a:endParaRPr lang="en-GB" dirty="0"/>
          </a:p>
        </p:txBody>
      </p:sp>
      <p:sp>
        <p:nvSpPr>
          <p:cNvPr id="8" name="TextBox 7">
            <a:extLst>
              <a:ext uri="{FF2B5EF4-FFF2-40B4-BE49-F238E27FC236}">
                <a16:creationId xmlns:a16="http://schemas.microsoft.com/office/drawing/2014/main" id="{ABAF7DC7-E57F-4B80-91A1-FF4BC33B9423}"/>
              </a:ext>
            </a:extLst>
          </p:cNvPr>
          <p:cNvSpPr txBox="1"/>
          <p:nvPr/>
        </p:nvSpPr>
        <p:spPr>
          <a:xfrm>
            <a:off x="0" y="8408214"/>
            <a:ext cx="3187091" cy="276999"/>
          </a:xfrm>
          <a:prstGeom prst="rect">
            <a:avLst/>
          </a:prstGeom>
          <a:noFill/>
        </p:spPr>
        <p:txBody>
          <a:bodyPr wrap="none" rtlCol="0">
            <a:spAutoFit/>
          </a:bodyPr>
          <a:lstStyle/>
          <a:p>
            <a:r>
              <a:rPr lang="en-GB" sz="1200" b="1" i="0" u="none" strike="noStrike" kern="1200" baseline="0" dirty="0">
                <a:solidFill>
                  <a:schemeClr val="tx1"/>
                </a:solidFill>
                <a:latin typeface="+mn-lt"/>
                <a:ea typeface="+mn-ea"/>
                <a:cs typeface="+mn-cs"/>
              </a:rPr>
              <a:t>© ASSA ABLOY. All rights reserved</a:t>
            </a:r>
            <a:endParaRPr lang="en-GB" sz="1200" b="1" dirty="0">
              <a:solidFill>
                <a:schemeClr val="tx1"/>
              </a:solidFill>
            </a:endParaRPr>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GB" sz="1400" dirty="0">
                <a:solidFill>
                  <a:schemeClr val="tx1">
                    <a:lumMod val="75000"/>
                    <a:lumOff val="25000"/>
                  </a:schemeClr>
                </a:solidFill>
              </a:rPr>
              <a:t>Part Numbers – created for all 7 parts (may require additional for bundles with readers)</a:t>
            </a:r>
          </a:p>
          <a:p>
            <a:pPr marL="285750" indent="-285750" algn="l">
              <a:buFont typeface="Arial" panose="020B0604020202020204" pitchFamily="34" charset="0"/>
              <a:buChar char="•"/>
            </a:pPr>
            <a:r>
              <a:rPr lang="en-GB" sz="1400" dirty="0">
                <a:solidFill>
                  <a:schemeClr val="tx1">
                    <a:lumMod val="75000"/>
                    <a:lumOff val="25000"/>
                  </a:schemeClr>
                </a:solidFill>
              </a:rPr>
              <a:t>Pricing – calculations have been completed for Hardware and Readers and awaiting sign off before releasing </a:t>
            </a:r>
          </a:p>
          <a:p>
            <a:pPr marL="742950" lvl="1" indent="-285750">
              <a:buFont typeface="Arial" panose="020B0604020202020204" pitchFamily="34" charset="0"/>
              <a:buChar char="•"/>
            </a:pPr>
            <a:r>
              <a:rPr lang="en-GB" sz="1400" dirty="0">
                <a:solidFill>
                  <a:schemeClr val="tx1">
                    <a:lumMod val="75000"/>
                    <a:lumOff val="25000"/>
                  </a:schemeClr>
                </a:solidFill>
              </a:rPr>
              <a:t>Regional Price list with suggested discount structure to be created</a:t>
            </a:r>
          </a:p>
          <a:p>
            <a:pPr marL="285750" indent="-285750">
              <a:buFont typeface="Arial" panose="020B0604020202020204" pitchFamily="34" charset="0"/>
              <a:buChar char="•"/>
            </a:pPr>
            <a:r>
              <a:rPr lang="en-GB" sz="1400" dirty="0">
                <a:solidFill>
                  <a:schemeClr val="tx1">
                    <a:lumMod val="75000"/>
                    <a:lumOff val="25000"/>
                  </a:schemeClr>
                </a:solidFill>
              </a:rPr>
              <a:t>Beta Site due to be installed W/C 4</a:t>
            </a:r>
            <a:r>
              <a:rPr lang="en-GB" sz="1400" baseline="30000" dirty="0">
                <a:solidFill>
                  <a:schemeClr val="tx1">
                    <a:lumMod val="75000"/>
                    <a:lumOff val="25000"/>
                  </a:schemeClr>
                </a:solidFill>
              </a:rPr>
              <a:t>th</a:t>
            </a:r>
            <a:r>
              <a:rPr lang="en-GB" sz="1400" dirty="0">
                <a:solidFill>
                  <a:schemeClr val="tx1">
                    <a:lumMod val="75000"/>
                    <a:lumOff val="25000"/>
                  </a:schemeClr>
                </a:solidFill>
              </a:rPr>
              <a:t> November for Embedded Solution with the Aperio integration being added in December and Cloud following – we have permission to use this for a cast study</a:t>
            </a:r>
          </a:p>
          <a:p>
            <a:pPr marL="285750" indent="-285750">
              <a:buFont typeface="Arial" panose="020B0604020202020204" pitchFamily="34" charset="0"/>
              <a:buChar char="•"/>
            </a:pPr>
            <a:r>
              <a:rPr lang="en-GB" sz="1400" dirty="0">
                <a:solidFill>
                  <a:schemeClr val="tx1">
                    <a:lumMod val="75000"/>
                    <a:lumOff val="25000"/>
                  </a:schemeClr>
                </a:solidFill>
              </a:rPr>
              <a:t>Demo equipment to be ordered for the 4 regions in November once the rebranding exercise has been completed</a:t>
            </a:r>
          </a:p>
          <a:p>
            <a:pPr marL="742950" lvl="1" indent="-285750">
              <a:buFont typeface="Arial" panose="020B0604020202020204" pitchFamily="34" charset="0"/>
              <a:buChar char="•"/>
            </a:pPr>
            <a:r>
              <a:rPr lang="en-GB" sz="1400" dirty="0">
                <a:solidFill>
                  <a:schemeClr val="tx1">
                    <a:lumMod val="75000"/>
                    <a:lumOff val="25000"/>
                  </a:schemeClr>
                </a:solidFill>
              </a:rPr>
              <a:t>Each region will be provided with a controller, reader module(s) and readers</a:t>
            </a:r>
          </a:p>
          <a:p>
            <a:pPr marL="742950" lvl="1" indent="-285750">
              <a:buFont typeface="Arial" panose="020B0604020202020204" pitchFamily="34" charset="0"/>
              <a:buChar char="•"/>
            </a:pPr>
            <a:r>
              <a:rPr lang="en-GB" sz="1400" dirty="0">
                <a:solidFill>
                  <a:schemeClr val="tx1">
                    <a:lumMod val="75000"/>
                    <a:lumOff val="25000"/>
                  </a:schemeClr>
                </a:solidFill>
              </a:rPr>
              <a:t>Copy of the Professional software</a:t>
            </a:r>
          </a:p>
          <a:p>
            <a:pPr marL="742950" lvl="1" indent="-285750">
              <a:buFont typeface="Arial" panose="020B0604020202020204" pitchFamily="34" charset="0"/>
              <a:buChar char="•"/>
            </a:pPr>
            <a:r>
              <a:rPr lang="en-GB" sz="1400" dirty="0">
                <a:solidFill>
                  <a:schemeClr val="tx1">
                    <a:lumMod val="75000"/>
                    <a:lumOff val="25000"/>
                  </a:schemeClr>
                </a:solidFill>
              </a:rPr>
              <a:t>Log in to the Cloud when available</a:t>
            </a:r>
          </a:p>
          <a:p>
            <a:pPr marL="742950" lvl="1" indent="-285750">
              <a:buFont typeface="Arial" panose="020B0604020202020204" pitchFamily="34" charset="0"/>
              <a:buChar char="•"/>
            </a:pPr>
            <a:r>
              <a:rPr lang="en-GB" sz="1400" dirty="0">
                <a:solidFill>
                  <a:schemeClr val="tx1">
                    <a:lumMod val="75000"/>
                    <a:lumOff val="25000"/>
                  </a:schemeClr>
                </a:solidFill>
              </a:rPr>
              <a:t>Note: Training will be provided when handing the equipment over</a:t>
            </a:r>
          </a:p>
          <a:p>
            <a:pPr marL="285750" indent="-285750">
              <a:buFont typeface="Arial" panose="020B0604020202020204" pitchFamily="34" charset="0"/>
              <a:buChar char="•"/>
            </a:pPr>
            <a:r>
              <a:rPr lang="en-GB" sz="1400" dirty="0">
                <a:solidFill>
                  <a:schemeClr val="tx1">
                    <a:lumMod val="75000"/>
                    <a:lumOff val="25000"/>
                  </a:schemeClr>
                </a:solidFill>
              </a:rPr>
              <a:t>Plan for control of Professional software needs to be created to protect the regions</a:t>
            </a:r>
          </a:p>
          <a:p>
            <a:endParaRPr lang="en-GB" dirty="0"/>
          </a:p>
        </p:txBody>
      </p:sp>
      <p:sp>
        <p:nvSpPr>
          <p:cNvPr id="4" name="Slide Number Placeholder 3"/>
          <p:cNvSpPr>
            <a:spLocks noGrp="1"/>
          </p:cNvSpPr>
          <p:nvPr>
            <p:ph type="sldNum" sz="quarter" idx="10"/>
          </p:nvPr>
        </p:nvSpPr>
        <p:spPr/>
        <p:txBody>
          <a:bodyPr/>
          <a:lstStyle/>
          <a:p>
            <a:fld id="{0241C740-7330-441A-80F0-A683365F9479}" type="slidenum">
              <a:rPr lang="en-GB" smtClean="0"/>
              <a:t>2</a:t>
            </a:fld>
            <a:endParaRPr lang="en-GB" dirty="0"/>
          </a:p>
        </p:txBody>
      </p:sp>
    </p:spTree>
    <p:extLst>
      <p:ext uri="{BB962C8B-B14F-4D97-AF65-F5344CB8AC3E}">
        <p14:creationId xmlns:p14="http://schemas.microsoft.com/office/powerpoint/2010/main" val="420719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41</a:t>
            </a:fld>
            <a:endParaRPr lang="en-US" dirty="0"/>
          </a:p>
        </p:txBody>
      </p:sp>
    </p:spTree>
    <p:extLst>
      <p:ext uri="{BB962C8B-B14F-4D97-AF65-F5344CB8AC3E}">
        <p14:creationId xmlns:p14="http://schemas.microsoft.com/office/powerpoint/2010/main" val="157577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42</a:t>
            </a:fld>
            <a:endParaRPr lang="en-US" dirty="0"/>
          </a:p>
        </p:txBody>
      </p:sp>
    </p:spTree>
    <p:extLst>
      <p:ext uri="{BB962C8B-B14F-4D97-AF65-F5344CB8AC3E}">
        <p14:creationId xmlns:p14="http://schemas.microsoft.com/office/powerpoint/2010/main" val="65206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43</a:t>
            </a:fld>
            <a:endParaRPr lang="en-US" dirty="0"/>
          </a:p>
        </p:txBody>
      </p:sp>
    </p:spTree>
    <p:extLst>
      <p:ext uri="{BB962C8B-B14F-4D97-AF65-F5344CB8AC3E}">
        <p14:creationId xmlns:p14="http://schemas.microsoft.com/office/powerpoint/2010/main" val="255418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44</a:t>
            </a:fld>
            <a:endParaRPr lang="en-US" dirty="0"/>
          </a:p>
        </p:txBody>
      </p:sp>
    </p:spTree>
    <p:extLst>
      <p:ext uri="{BB962C8B-B14F-4D97-AF65-F5344CB8AC3E}">
        <p14:creationId xmlns:p14="http://schemas.microsoft.com/office/powerpoint/2010/main" val="2371162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45</a:t>
            </a:fld>
            <a:endParaRPr lang="en-US" dirty="0"/>
          </a:p>
        </p:txBody>
      </p:sp>
    </p:spTree>
    <p:extLst>
      <p:ext uri="{BB962C8B-B14F-4D97-AF65-F5344CB8AC3E}">
        <p14:creationId xmlns:p14="http://schemas.microsoft.com/office/powerpoint/2010/main" val="2620694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46</a:t>
            </a:fld>
            <a:endParaRPr lang="en-US" dirty="0"/>
          </a:p>
        </p:txBody>
      </p:sp>
    </p:spTree>
    <p:extLst>
      <p:ext uri="{BB962C8B-B14F-4D97-AF65-F5344CB8AC3E}">
        <p14:creationId xmlns:p14="http://schemas.microsoft.com/office/powerpoint/2010/main" val="195382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47</a:t>
            </a:fld>
            <a:endParaRPr lang="en-US" dirty="0"/>
          </a:p>
        </p:txBody>
      </p:sp>
    </p:spTree>
    <p:extLst>
      <p:ext uri="{BB962C8B-B14F-4D97-AF65-F5344CB8AC3E}">
        <p14:creationId xmlns:p14="http://schemas.microsoft.com/office/powerpoint/2010/main" val="213322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48</a:t>
            </a:fld>
            <a:endParaRPr lang="en-US" dirty="0"/>
          </a:p>
        </p:txBody>
      </p:sp>
    </p:spTree>
    <p:extLst>
      <p:ext uri="{BB962C8B-B14F-4D97-AF65-F5344CB8AC3E}">
        <p14:creationId xmlns:p14="http://schemas.microsoft.com/office/powerpoint/2010/main" val="307589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3</a:t>
            </a:fld>
            <a:endParaRPr lang="en-US" dirty="0"/>
          </a:p>
        </p:txBody>
      </p:sp>
    </p:spTree>
    <p:extLst>
      <p:ext uri="{BB962C8B-B14F-4D97-AF65-F5344CB8AC3E}">
        <p14:creationId xmlns:p14="http://schemas.microsoft.com/office/powerpoint/2010/main" val="79797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4</a:t>
            </a:fld>
            <a:endParaRPr lang="en-US" dirty="0"/>
          </a:p>
        </p:txBody>
      </p:sp>
    </p:spTree>
    <p:extLst>
      <p:ext uri="{BB962C8B-B14F-4D97-AF65-F5344CB8AC3E}">
        <p14:creationId xmlns:p14="http://schemas.microsoft.com/office/powerpoint/2010/main" val="281803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5</a:t>
            </a:fld>
            <a:endParaRPr lang="en-US" dirty="0"/>
          </a:p>
        </p:txBody>
      </p:sp>
    </p:spTree>
    <p:extLst>
      <p:ext uri="{BB962C8B-B14F-4D97-AF65-F5344CB8AC3E}">
        <p14:creationId xmlns:p14="http://schemas.microsoft.com/office/powerpoint/2010/main" val="198595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9</a:t>
            </a:fld>
            <a:endParaRPr lang="en-US" dirty="0"/>
          </a:p>
        </p:txBody>
      </p:sp>
    </p:spTree>
    <p:extLst>
      <p:ext uri="{BB962C8B-B14F-4D97-AF65-F5344CB8AC3E}">
        <p14:creationId xmlns:p14="http://schemas.microsoft.com/office/powerpoint/2010/main" val="390276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10</a:t>
            </a:fld>
            <a:endParaRPr lang="en-US" dirty="0"/>
          </a:p>
        </p:txBody>
      </p:sp>
    </p:spTree>
    <p:extLst>
      <p:ext uri="{BB962C8B-B14F-4D97-AF65-F5344CB8AC3E}">
        <p14:creationId xmlns:p14="http://schemas.microsoft.com/office/powerpoint/2010/main" val="170458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26</a:t>
            </a:fld>
            <a:endParaRPr lang="en-US" dirty="0"/>
          </a:p>
        </p:txBody>
      </p:sp>
    </p:spTree>
    <p:extLst>
      <p:ext uri="{BB962C8B-B14F-4D97-AF65-F5344CB8AC3E}">
        <p14:creationId xmlns:p14="http://schemas.microsoft.com/office/powerpoint/2010/main" val="160482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32</a:t>
            </a:fld>
            <a:endParaRPr lang="en-US" dirty="0"/>
          </a:p>
        </p:txBody>
      </p:sp>
    </p:spTree>
    <p:extLst>
      <p:ext uri="{BB962C8B-B14F-4D97-AF65-F5344CB8AC3E}">
        <p14:creationId xmlns:p14="http://schemas.microsoft.com/office/powerpoint/2010/main" val="315056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US" smtClean="0"/>
              <a:t>36</a:t>
            </a:fld>
            <a:endParaRPr lang="en-US" dirty="0"/>
          </a:p>
        </p:txBody>
      </p:sp>
    </p:spTree>
    <p:extLst>
      <p:ext uri="{BB962C8B-B14F-4D97-AF65-F5344CB8AC3E}">
        <p14:creationId xmlns:p14="http://schemas.microsoft.com/office/powerpoint/2010/main" val="3898414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D3C6C-C781-4A71-8DBC-B8D105CE1D89}"/>
              </a:ext>
            </a:extLst>
          </p:cNvPr>
          <p:cNvSpPr/>
          <p:nvPr userDrawn="1"/>
        </p:nvSpPr>
        <p:spPr bwMode="ltGray">
          <a:xfrm>
            <a:off x="0" y="4031096"/>
            <a:ext cx="12192000" cy="244510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9425" y="2740894"/>
            <a:ext cx="9540000" cy="2387600"/>
          </a:xfrm>
        </p:spPr>
        <p:txBody>
          <a:bodyPr anchor="b">
            <a:no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5" y="5377300"/>
            <a:ext cx="9540000" cy="715525"/>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ruta 10">
            <a:extLst>
              <a:ext uri="{FF2B5EF4-FFF2-40B4-BE49-F238E27FC236}">
                <a16:creationId xmlns:a16="http://schemas.microsoft.com/office/drawing/2014/main" id="{CFBD2188-A43E-4247-B784-A5C7574E1F46}"/>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6"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3"/>
          <a:stretch>
            <a:fillRect/>
          </a:stretch>
        </p:blipFill>
        <p:spPr bwMode="black">
          <a:xfrm>
            <a:off x="479425" y="6581731"/>
            <a:ext cx="2589619" cy="162557"/>
          </a:xfrm>
          <a:prstGeom prst="rect">
            <a:avLst/>
          </a:prstGeom>
        </p:spPr>
      </p:pic>
      <p:pic>
        <p:nvPicPr>
          <p:cNvPr id="5" name="Picture 4">
            <a:extLst>
              <a:ext uri="{FF2B5EF4-FFF2-40B4-BE49-F238E27FC236}">
                <a16:creationId xmlns:a16="http://schemas.microsoft.com/office/drawing/2014/main" id="{CB7581FF-0643-47A1-8D7B-CBC100CA9ECA}"/>
              </a:ext>
            </a:extLst>
          </p:cNvPr>
          <p:cNvPicPr>
            <a:picLocks noChangeAspect="1"/>
          </p:cNvPicPr>
          <p:nvPr userDrawn="1"/>
        </p:nvPicPr>
        <p:blipFill>
          <a:blip r:embed="rId4"/>
          <a:stretch>
            <a:fillRect/>
          </a:stretch>
        </p:blipFill>
        <p:spPr>
          <a:xfrm>
            <a:off x="479425" y="771525"/>
            <a:ext cx="3201979" cy="622482"/>
          </a:xfrm>
          <a:prstGeom prst="rect">
            <a:avLst/>
          </a:prstGeom>
        </p:spPr>
      </p:pic>
    </p:spTree>
    <p:extLst>
      <p:ext uri="{BB962C8B-B14F-4D97-AF65-F5344CB8AC3E}">
        <p14:creationId xmlns:p14="http://schemas.microsoft.com/office/powerpoint/2010/main" val="33726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ic R">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79425" y="1808162"/>
            <a:ext cx="5220000" cy="4321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47D2CFEB-18F1-4991-96CA-9523CF973986}"/>
              </a:ext>
            </a:extLst>
          </p:cNvPr>
          <p:cNvSpPr>
            <a:spLocks noGrp="1"/>
          </p:cNvSpPr>
          <p:nvPr>
            <p:ph type="pic" sz="quarter" idx="13"/>
          </p:nvPr>
        </p:nvSpPr>
        <p:spPr>
          <a:xfrm>
            <a:off x="6095999" y="0"/>
            <a:ext cx="6096000" cy="6426001"/>
          </a:xfrm>
        </p:spPr>
        <p:txBody>
          <a:bodyPr/>
          <a:lstStyle/>
          <a:p>
            <a:r>
              <a:rPr lang="en-US"/>
              <a:t>Click icon to add picture</a:t>
            </a:r>
            <a:endParaRPr lang="en-GB" dirty="0"/>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4" name="Title 3">
            <a:extLst>
              <a:ext uri="{FF2B5EF4-FFF2-40B4-BE49-F238E27FC236}">
                <a16:creationId xmlns:a16="http://schemas.microsoft.com/office/drawing/2014/main" id="{E5B5DE62-4482-4AEA-9C5A-612E749B8F07}"/>
              </a:ext>
            </a:extLst>
          </p:cNvPr>
          <p:cNvSpPr>
            <a:spLocks noGrp="1"/>
          </p:cNvSpPr>
          <p:nvPr>
            <p:ph type="title"/>
          </p:nvPr>
        </p:nvSpPr>
        <p:spPr>
          <a:xfrm>
            <a:off x="479425" y="453772"/>
            <a:ext cx="5220000"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1823682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Grey R">
    <p:bg>
      <p:bgPr>
        <a:solidFill>
          <a:srgbClr val="E7E6E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80DA2-90D2-4DB1-8328-FEBEC6F62116}"/>
              </a:ext>
            </a:extLst>
          </p:cNvPr>
          <p:cNvSpPr/>
          <p:nvPr userDrawn="1"/>
        </p:nvSpPr>
        <p:spPr bwMode="white">
          <a:xfrm>
            <a:off x="0" y="0"/>
            <a:ext cx="6096000" cy="642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479425" y="1808162"/>
            <a:ext cx="5220000" cy="4321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92575" y="453772"/>
            <a:ext cx="5220000" cy="56755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textruta 10">
            <a:extLst>
              <a:ext uri="{FF2B5EF4-FFF2-40B4-BE49-F238E27FC236}">
                <a16:creationId xmlns:a16="http://schemas.microsoft.com/office/drawing/2014/main" id="{8348DBCC-3D09-46F2-807A-5CE6C499C89D}"/>
              </a:ext>
            </a:extLst>
          </p:cNvPr>
          <p:cNvSpPr txBox="1"/>
          <p:nvPr userDrawn="1"/>
        </p:nvSpPr>
        <p:spPr>
          <a:xfrm>
            <a:off x="438778" y="-358022"/>
            <a:ext cx="11314444"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To change color of the colored box </a:t>
            </a:r>
            <a:r>
              <a:rPr lang="en-US" sz="1200" baseline="0" dirty="0">
                <a:solidFill>
                  <a:schemeClr val="tx1">
                    <a:lumMod val="65000"/>
                    <a:lumOff val="35000"/>
                  </a:schemeClr>
                </a:solidFill>
                <a:latin typeface="+mn-lt"/>
                <a:cs typeface="Arial" panose="020B0604020202020204" pitchFamily="34" charset="0"/>
              </a:rPr>
              <a:t>– Right-click on an empty space. Choose </a:t>
            </a:r>
            <a:r>
              <a:rPr lang="en-US" sz="1200" b="1" baseline="0" dirty="0">
                <a:solidFill>
                  <a:schemeClr val="tx1">
                    <a:lumMod val="65000"/>
                    <a:lumOff val="35000"/>
                  </a:schemeClr>
                </a:solidFill>
                <a:latin typeface="+mn-lt"/>
                <a:cs typeface="Arial" panose="020B0604020202020204" pitchFamily="34" charset="0"/>
              </a:rPr>
              <a:t>Format background/Fill/Solid Fill </a:t>
            </a:r>
            <a:r>
              <a:rPr lang="en-US" sz="1200" baseline="0" dirty="0">
                <a:solidFill>
                  <a:schemeClr val="tx1">
                    <a:lumMod val="65000"/>
                    <a:lumOff val="35000"/>
                  </a:schemeClr>
                </a:solidFill>
                <a:latin typeface="+mn-lt"/>
                <a:cs typeface="Arial" panose="020B0604020202020204" pitchFamily="34" charset="0"/>
              </a:rPr>
              <a:t>and choose preferred color.</a:t>
            </a:r>
            <a:endParaRPr lang="en-US" sz="1200" dirty="0">
              <a:solidFill>
                <a:schemeClr val="tx1">
                  <a:lumMod val="65000"/>
                  <a:lumOff val="35000"/>
                </a:schemeClr>
              </a:solidFill>
              <a:latin typeface="+mn-lt"/>
              <a:cs typeface="Arial" panose="020B0604020202020204" pitchFamily="34" charset="0"/>
            </a:endParaRPr>
          </a:p>
        </p:txBody>
      </p:sp>
      <p:sp>
        <p:nvSpPr>
          <p:cNvPr id="10" name="Title 9">
            <a:extLst>
              <a:ext uri="{FF2B5EF4-FFF2-40B4-BE49-F238E27FC236}">
                <a16:creationId xmlns:a16="http://schemas.microsoft.com/office/drawing/2014/main" id="{6F3A5904-4335-4331-9067-C4CA3BF88411}"/>
              </a:ext>
            </a:extLst>
          </p:cNvPr>
          <p:cNvSpPr>
            <a:spLocks noGrp="1"/>
          </p:cNvSpPr>
          <p:nvPr>
            <p:ph type="title"/>
          </p:nvPr>
        </p:nvSpPr>
        <p:spPr>
          <a:xfrm>
            <a:off x="479425" y="453772"/>
            <a:ext cx="5220000"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138633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lue R">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80DA2-90D2-4DB1-8328-FEBEC6F62116}"/>
              </a:ext>
            </a:extLst>
          </p:cNvPr>
          <p:cNvSpPr/>
          <p:nvPr userDrawn="1"/>
        </p:nvSpPr>
        <p:spPr bwMode="white">
          <a:xfrm>
            <a:off x="0" y="0"/>
            <a:ext cx="6096000" cy="642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479425" y="1808162"/>
            <a:ext cx="5220000" cy="4321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92575" y="453772"/>
            <a:ext cx="5220000" cy="567556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textruta 10">
            <a:extLst>
              <a:ext uri="{FF2B5EF4-FFF2-40B4-BE49-F238E27FC236}">
                <a16:creationId xmlns:a16="http://schemas.microsoft.com/office/drawing/2014/main" id="{902B20C1-D301-4035-8DC6-D7F56E188B54}"/>
              </a:ext>
            </a:extLst>
          </p:cNvPr>
          <p:cNvSpPr txBox="1"/>
          <p:nvPr userDrawn="1"/>
        </p:nvSpPr>
        <p:spPr>
          <a:xfrm>
            <a:off x="438778" y="-358022"/>
            <a:ext cx="11314444"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To change color of the colored box </a:t>
            </a:r>
            <a:r>
              <a:rPr lang="en-US" sz="1200" baseline="0" dirty="0">
                <a:solidFill>
                  <a:schemeClr val="tx1">
                    <a:lumMod val="65000"/>
                    <a:lumOff val="35000"/>
                  </a:schemeClr>
                </a:solidFill>
                <a:latin typeface="+mn-lt"/>
                <a:cs typeface="Arial" panose="020B0604020202020204" pitchFamily="34" charset="0"/>
              </a:rPr>
              <a:t>– Right-click on an empty space. Choose </a:t>
            </a:r>
            <a:r>
              <a:rPr lang="en-US" sz="1200" b="1" baseline="0" dirty="0">
                <a:solidFill>
                  <a:schemeClr val="tx1">
                    <a:lumMod val="65000"/>
                    <a:lumOff val="35000"/>
                  </a:schemeClr>
                </a:solidFill>
                <a:latin typeface="+mn-lt"/>
                <a:cs typeface="Arial" panose="020B0604020202020204" pitchFamily="34" charset="0"/>
              </a:rPr>
              <a:t>Format background/Fill/Solid Fill </a:t>
            </a:r>
            <a:r>
              <a:rPr lang="en-US" sz="1200" baseline="0" dirty="0">
                <a:solidFill>
                  <a:schemeClr val="tx1">
                    <a:lumMod val="65000"/>
                    <a:lumOff val="35000"/>
                  </a:schemeClr>
                </a:solidFill>
                <a:latin typeface="+mn-lt"/>
                <a:cs typeface="Arial" panose="020B0604020202020204" pitchFamily="34" charset="0"/>
              </a:rPr>
              <a:t>and choose preferred color.</a:t>
            </a:r>
            <a:endParaRPr lang="en-US" sz="1200" dirty="0">
              <a:solidFill>
                <a:schemeClr val="tx1">
                  <a:lumMod val="65000"/>
                  <a:lumOff val="35000"/>
                </a:schemeClr>
              </a:solidFill>
              <a:latin typeface="+mn-lt"/>
              <a:cs typeface="Arial" panose="020B0604020202020204" pitchFamily="34" charset="0"/>
            </a:endParaRPr>
          </a:p>
        </p:txBody>
      </p:sp>
      <p:sp>
        <p:nvSpPr>
          <p:cNvPr id="10" name="Title 9">
            <a:extLst>
              <a:ext uri="{FF2B5EF4-FFF2-40B4-BE49-F238E27FC236}">
                <a16:creationId xmlns:a16="http://schemas.microsoft.com/office/drawing/2014/main" id="{84627097-727F-4137-8430-122F902F1B3A}"/>
              </a:ext>
            </a:extLst>
          </p:cNvPr>
          <p:cNvSpPr>
            <a:spLocks noGrp="1"/>
          </p:cNvSpPr>
          <p:nvPr>
            <p:ph type="title"/>
          </p:nvPr>
        </p:nvSpPr>
        <p:spPr>
          <a:xfrm>
            <a:off x="479425" y="453771"/>
            <a:ext cx="5220000"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2585988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ic L">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492575" y="1808162"/>
            <a:ext cx="5220000" cy="4321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47D2CFEB-18F1-4991-96CA-9523CF973986}"/>
              </a:ext>
            </a:extLst>
          </p:cNvPr>
          <p:cNvSpPr>
            <a:spLocks noGrp="1"/>
          </p:cNvSpPr>
          <p:nvPr>
            <p:ph type="pic" sz="quarter" idx="13"/>
          </p:nvPr>
        </p:nvSpPr>
        <p:spPr>
          <a:xfrm>
            <a:off x="0" y="0"/>
            <a:ext cx="6096000" cy="6426001"/>
          </a:xfrm>
        </p:spPr>
        <p:txBody>
          <a:bodyPr/>
          <a:lstStyle/>
          <a:p>
            <a:r>
              <a:rPr lang="en-US"/>
              <a:t>Click icon to add picture</a:t>
            </a:r>
            <a:endParaRPr lang="en-GB" dirty="0"/>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4" name="Title 3">
            <a:extLst>
              <a:ext uri="{FF2B5EF4-FFF2-40B4-BE49-F238E27FC236}">
                <a16:creationId xmlns:a16="http://schemas.microsoft.com/office/drawing/2014/main" id="{0D162CD8-2020-4B3C-B750-4DDC0FAA8EEF}"/>
              </a:ext>
            </a:extLst>
          </p:cNvPr>
          <p:cNvSpPr>
            <a:spLocks noGrp="1"/>
          </p:cNvSpPr>
          <p:nvPr>
            <p:ph type="title"/>
          </p:nvPr>
        </p:nvSpPr>
        <p:spPr>
          <a:xfrm>
            <a:off x="6492573" y="453772"/>
            <a:ext cx="5220001"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631864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Grey L">
    <p:bg>
      <p:bgPr>
        <a:solidFill>
          <a:srgbClr val="E7E6E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80DA2-90D2-4DB1-8328-FEBEC6F62116}"/>
              </a:ext>
            </a:extLst>
          </p:cNvPr>
          <p:cNvSpPr/>
          <p:nvPr userDrawn="1"/>
        </p:nvSpPr>
        <p:spPr bwMode="white">
          <a:xfrm>
            <a:off x="6096000" y="0"/>
            <a:ext cx="6096000" cy="642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6492575" y="1808162"/>
            <a:ext cx="5220000" cy="4321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9425" y="453771"/>
            <a:ext cx="5220000" cy="567556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textruta 10">
            <a:extLst>
              <a:ext uri="{FF2B5EF4-FFF2-40B4-BE49-F238E27FC236}">
                <a16:creationId xmlns:a16="http://schemas.microsoft.com/office/drawing/2014/main" id="{93687567-EF76-4ACB-AE19-2B676B50FFCE}"/>
              </a:ext>
            </a:extLst>
          </p:cNvPr>
          <p:cNvSpPr txBox="1"/>
          <p:nvPr userDrawn="1"/>
        </p:nvSpPr>
        <p:spPr>
          <a:xfrm>
            <a:off x="438778" y="-358022"/>
            <a:ext cx="11314444"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To change color of the colored box </a:t>
            </a:r>
            <a:r>
              <a:rPr lang="en-US" sz="1200" baseline="0" dirty="0">
                <a:solidFill>
                  <a:schemeClr val="tx1">
                    <a:lumMod val="65000"/>
                    <a:lumOff val="35000"/>
                  </a:schemeClr>
                </a:solidFill>
                <a:latin typeface="+mn-lt"/>
                <a:cs typeface="Arial" panose="020B0604020202020204" pitchFamily="34" charset="0"/>
              </a:rPr>
              <a:t>– Right-click on an empty space. Choose </a:t>
            </a:r>
            <a:r>
              <a:rPr lang="en-US" sz="1200" b="1" baseline="0" dirty="0">
                <a:solidFill>
                  <a:schemeClr val="tx1">
                    <a:lumMod val="65000"/>
                    <a:lumOff val="35000"/>
                  </a:schemeClr>
                </a:solidFill>
                <a:latin typeface="+mn-lt"/>
                <a:cs typeface="Arial" panose="020B0604020202020204" pitchFamily="34" charset="0"/>
              </a:rPr>
              <a:t>Format background/Fill/Solid Fill </a:t>
            </a:r>
            <a:r>
              <a:rPr lang="en-US" sz="1200" baseline="0" dirty="0">
                <a:solidFill>
                  <a:schemeClr val="tx1">
                    <a:lumMod val="65000"/>
                    <a:lumOff val="35000"/>
                  </a:schemeClr>
                </a:solidFill>
                <a:latin typeface="+mn-lt"/>
                <a:cs typeface="Arial" panose="020B0604020202020204" pitchFamily="34" charset="0"/>
              </a:rPr>
              <a:t>and choose preferred color.</a:t>
            </a:r>
            <a:endParaRPr lang="en-US" sz="1200" dirty="0">
              <a:solidFill>
                <a:schemeClr val="tx1">
                  <a:lumMod val="65000"/>
                  <a:lumOff val="35000"/>
                </a:schemeClr>
              </a:solidFill>
              <a:latin typeface="+mn-lt"/>
              <a:cs typeface="Arial" panose="020B0604020202020204" pitchFamily="34" charset="0"/>
            </a:endParaRPr>
          </a:p>
        </p:txBody>
      </p:sp>
      <p:sp>
        <p:nvSpPr>
          <p:cNvPr id="10" name="Title 9">
            <a:extLst>
              <a:ext uri="{FF2B5EF4-FFF2-40B4-BE49-F238E27FC236}">
                <a16:creationId xmlns:a16="http://schemas.microsoft.com/office/drawing/2014/main" id="{3863AFE3-DAE6-4134-9B04-93F76135D324}"/>
              </a:ext>
            </a:extLst>
          </p:cNvPr>
          <p:cNvSpPr>
            <a:spLocks noGrp="1"/>
          </p:cNvSpPr>
          <p:nvPr>
            <p:ph type="title"/>
          </p:nvPr>
        </p:nvSpPr>
        <p:spPr>
          <a:xfrm>
            <a:off x="6492573" y="453772"/>
            <a:ext cx="5220001"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2613065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Blue L">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80DA2-90D2-4DB1-8328-FEBEC6F62116}"/>
              </a:ext>
            </a:extLst>
          </p:cNvPr>
          <p:cNvSpPr/>
          <p:nvPr userDrawn="1"/>
        </p:nvSpPr>
        <p:spPr bwMode="white">
          <a:xfrm>
            <a:off x="6096000" y="0"/>
            <a:ext cx="6096000" cy="642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6492575" y="1808162"/>
            <a:ext cx="5220000" cy="4321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9425" y="453772"/>
            <a:ext cx="5220000" cy="567556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textruta 10">
            <a:extLst>
              <a:ext uri="{FF2B5EF4-FFF2-40B4-BE49-F238E27FC236}">
                <a16:creationId xmlns:a16="http://schemas.microsoft.com/office/drawing/2014/main" id="{A91F30F0-0013-4EEF-A1A2-0D0846C77F13}"/>
              </a:ext>
            </a:extLst>
          </p:cNvPr>
          <p:cNvSpPr txBox="1"/>
          <p:nvPr userDrawn="1"/>
        </p:nvSpPr>
        <p:spPr>
          <a:xfrm>
            <a:off x="438778" y="-358022"/>
            <a:ext cx="11314444"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To change color of the colored box </a:t>
            </a:r>
            <a:r>
              <a:rPr lang="en-US" sz="1200" baseline="0" dirty="0">
                <a:solidFill>
                  <a:schemeClr val="tx1">
                    <a:lumMod val="65000"/>
                    <a:lumOff val="35000"/>
                  </a:schemeClr>
                </a:solidFill>
                <a:latin typeface="+mn-lt"/>
                <a:cs typeface="Arial" panose="020B0604020202020204" pitchFamily="34" charset="0"/>
              </a:rPr>
              <a:t>– Right-click on an empty space. Choose </a:t>
            </a:r>
            <a:r>
              <a:rPr lang="en-US" sz="1200" b="1" baseline="0" dirty="0">
                <a:solidFill>
                  <a:schemeClr val="tx1">
                    <a:lumMod val="65000"/>
                    <a:lumOff val="35000"/>
                  </a:schemeClr>
                </a:solidFill>
                <a:latin typeface="+mn-lt"/>
                <a:cs typeface="Arial" panose="020B0604020202020204" pitchFamily="34" charset="0"/>
              </a:rPr>
              <a:t>Format background/Fill/Solid Fill </a:t>
            </a:r>
            <a:r>
              <a:rPr lang="en-US" sz="1200" baseline="0" dirty="0">
                <a:solidFill>
                  <a:schemeClr val="tx1">
                    <a:lumMod val="65000"/>
                    <a:lumOff val="35000"/>
                  </a:schemeClr>
                </a:solidFill>
                <a:latin typeface="+mn-lt"/>
                <a:cs typeface="Arial" panose="020B0604020202020204" pitchFamily="34" charset="0"/>
              </a:rPr>
              <a:t>and choose preferred color.</a:t>
            </a:r>
            <a:endParaRPr lang="en-US" sz="1200" dirty="0">
              <a:solidFill>
                <a:schemeClr val="tx1">
                  <a:lumMod val="65000"/>
                  <a:lumOff val="35000"/>
                </a:schemeClr>
              </a:solidFill>
              <a:latin typeface="+mn-lt"/>
              <a:cs typeface="Arial" panose="020B0604020202020204" pitchFamily="34" charset="0"/>
            </a:endParaRPr>
          </a:p>
        </p:txBody>
      </p:sp>
      <p:sp>
        <p:nvSpPr>
          <p:cNvPr id="10" name="Title 9">
            <a:extLst>
              <a:ext uri="{FF2B5EF4-FFF2-40B4-BE49-F238E27FC236}">
                <a16:creationId xmlns:a16="http://schemas.microsoft.com/office/drawing/2014/main" id="{1096602C-EB35-4424-8E9B-BD71DF48EA9F}"/>
              </a:ext>
            </a:extLst>
          </p:cNvPr>
          <p:cNvSpPr>
            <a:spLocks noGrp="1"/>
          </p:cNvSpPr>
          <p:nvPr>
            <p:ph type="title"/>
          </p:nvPr>
        </p:nvSpPr>
        <p:spPr>
          <a:xfrm>
            <a:off x="6492573" y="453771"/>
            <a:ext cx="5220001"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35503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hasCustomPrompt="1"/>
          </p:nvPr>
        </p:nvSpPr>
        <p:spPr>
          <a:xfrm>
            <a:off x="479425" y="1808163"/>
            <a:ext cx="3384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843CEEAF-AA68-480E-B46A-73994DDE212B}"/>
              </a:ext>
            </a:extLst>
          </p:cNvPr>
          <p:cNvSpPr>
            <a:spLocks noGrp="1"/>
          </p:cNvSpPr>
          <p:nvPr>
            <p:ph idx="13" hasCustomPrompt="1"/>
          </p:nvPr>
        </p:nvSpPr>
        <p:spPr>
          <a:xfrm>
            <a:off x="4404000" y="1808163"/>
            <a:ext cx="3384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F3E1756A-DCCC-4FBC-8087-9B41431149DB}"/>
              </a:ext>
            </a:extLst>
          </p:cNvPr>
          <p:cNvSpPr>
            <a:spLocks noGrp="1"/>
          </p:cNvSpPr>
          <p:nvPr>
            <p:ph idx="14" hasCustomPrompt="1"/>
          </p:nvPr>
        </p:nvSpPr>
        <p:spPr>
          <a:xfrm>
            <a:off x="8328575" y="1808163"/>
            <a:ext cx="3384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20xx-xx-xx</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3062998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Grey">
    <p:bg>
      <p:bgPr>
        <a:solidFill>
          <a:srgbClr val="E7E6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hasCustomPrompt="1"/>
          </p:nvPr>
        </p:nvSpPr>
        <p:spPr>
          <a:xfrm>
            <a:off x="479425" y="1808163"/>
            <a:ext cx="3384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843CEEAF-AA68-480E-B46A-73994DDE212B}"/>
              </a:ext>
            </a:extLst>
          </p:cNvPr>
          <p:cNvSpPr>
            <a:spLocks noGrp="1"/>
          </p:cNvSpPr>
          <p:nvPr>
            <p:ph idx="13" hasCustomPrompt="1"/>
          </p:nvPr>
        </p:nvSpPr>
        <p:spPr>
          <a:xfrm>
            <a:off x="4404000" y="1808163"/>
            <a:ext cx="3384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F3E1756A-DCCC-4FBC-8087-9B41431149DB}"/>
              </a:ext>
            </a:extLst>
          </p:cNvPr>
          <p:cNvSpPr>
            <a:spLocks noGrp="1"/>
          </p:cNvSpPr>
          <p:nvPr>
            <p:ph idx="14" hasCustomPrompt="1"/>
          </p:nvPr>
        </p:nvSpPr>
        <p:spPr>
          <a:xfrm>
            <a:off x="8328575" y="1808163"/>
            <a:ext cx="3384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20xx-xx-xx</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4281233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ix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4FD6-6965-42FB-BAAE-EB96003A5582}"/>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B2896A9-21ED-47CA-BB7D-A06FAA65F753}"/>
              </a:ext>
            </a:extLst>
          </p:cNvPr>
          <p:cNvSpPr>
            <a:spLocks noGrp="1"/>
          </p:cNvSpPr>
          <p:nvPr>
            <p:ph type="pic" sz="quarter" idx="13"/>
          </p:nvPr>
        </p:nvSpPr>
        <p:spPr>
          <a:xfrm>
            <a:off x="472216" y="1343005"/>
            <a:ext cx="3110182" cy="1771306"/>
          </a:xfrm>
        </p:spPr>
        <p:txBody>
          <a:bodyPr/>
          <a:lstStyle>
            <a:lvl1pPr marL="0" indent="0">
              <a:buNone/>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B69DC0B0-9301-4DDA-87A2-D9BCBEEF9AF0}"/>
              </a:ext>
            </a:extLst>
          </p:cNvPr>
          <p:cNvSpPr>
            <a:spLocks noGrp="1"/>
          </p:cNvSpPr>
          <p:nvPr>
            <p:ph type="body" sz="quarter" idx="14"/>
          </p:nvPr>
        </p:nvSpPr>
        <p:spPr>
          <a:xfrm>
            <a:off x="472216" y="2642954"/>
            <a:ext cx="3110182"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3" name="Text Placeholder 22">
            <a:extLst>
              <a:ext uri="{FF2B5EF4-FFF2-40B4-BE49-F238E27FC236}">
                <a16:creationId xmlns:a16="http://schemas.microsoft.com/office/drawing/2014/main" id="{67F34E17-59E5-4651-B193-C4201B2917D9}"/>
              </a:ext>
            </a:extLst>
          </p:cNvPr>
          <p:cNvSpPr>
            <a:spLocks noGrp="1"/>
          </p:cNvSpPr>
          <p:nvPr>
            <p:ph type="body" sz="quarter" idx="25"/>
          </p:nvPr>
        </p:nvSpPr>
        <p:spPr>
          <a:xfrm>
            <a:off x="472216" y="3255963"/>
            <a:ext cx="3110182" cy="593125"/>
          </a:xfrm>
        </p:spPr>
        <p:txBody>
          <a:bodyPr/>
          <a:lstStyle>
            <a:lvl1pPr marL="0" indent="0">
              <a:buNone/>
              <a:defRPr sz="1000"/>
            </a:lvl1pPr>
          </a:lstStyle>
          <a:p>
            <a:pPr lvl="0"/>
            <a:r>
              <a:rPr lang="en-US"/>
              <a:t>Edit Master text styles</a:t>
            </a:r>
          </a:p>
        </p:txBody>
      </p:sp>
      <p:sp>
        <p:nvSpPr>
          <p:cNvPr id="10" name="Picture Placeholder 6">
            <a:extLst>
              <a:ext uri="{FF2B5EF4-FFF2-40B4-BE49-F238E27FC236}">
                <a16:creationId xmlns:a16="http://schemas.microsoft.com/office/drawing/2014/main" id="{8646B459-0A8C-4DD8-81A3-8F655580BD12}"/>
              </a:ext>
            </a:extLst>
          </p:cNvPr>
          <p:cNvSpPr>
            <a:spLocks noGrp="1"/>
          </p:cNvSpPr>
          <p:nvPr>
            <p:ph type="pic" sz="quarter" idx="15"/>
          </p:nvPr>
        </p:nvSpPr>
        <p:spPr>
          <a:xfrm>
            <a:off x="4540909" y="1343006"/>
            <a:ext cx="3110182" cy="1771306"/>
          </a:xfrm>
        </p:spPr>
        <p:txBody>
          <a:bodyPr/>
          <a:lstStyle>
            <a:lvl1pPr marL="0" indent="0">
              <a:buNone/>
              <a:defRPr/>
            </a:lvl1pPr>
          </a:lstStyle>
          <a:p>
            <a:r>
              <a:rPr lang="en-US"/>
              <a:t>Click icon to add picture</a:t>
            </a:r>
            <a:endParaRPr lang="en-US" dirty="0"/>
          </a:p>
        </p:txBody>
      </p:sp>
      <p:sp>
        <p:nvSpPr>
          <p:cNvPr id="11" name="Text Placeholder 8">
            <a:extLst>
              <a:ext uri="{FF2B5EF4-FFF2-40B4-BE49-F238E27FC236}">
                <a16:creationId xmlns:a16="http://schemas.microsoft.com/office/drawing/2014/main" id="{E15A1B18-0C55-4499-BB39-A5065E2F32B8}"/>
              </a:ext>
            </a:extLst>
          </p:cNvPr>
          <p:cNvSpPr>
            <a:spLocks noGrp="1"/>
          </p:cNvSpPr>
          <p:nvPr>
            <p:ph type="body" sz="quarter" idx="16"/>
          </p:nvPr>
        </p:nvSpPr>
        <p:spPr>
          <a:xfrm>
            <a:off x="4540909" y="2642954"/>
            <a:ext cx="3110182"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4" name="Text Placeholder 22">
            <a:extLst>
              <a:ext uri="{FF2B5EF4-FFF2-40B4-BE49-F238E27FC236}">
                <a16:creationId xmlns:a16="http://schemas.microsoft.com/office/drawing/2014/main" id="{9B174B38-83EE-495F-B3C0-9F4E6E7BCB92}"/>
              </a:ext>
            </a:extLst>
          </p:cNvPr>
          <p:cNvSpPr>
            <a:spLocks noGrp="1"/>
          </p:cNvSpPr>
          <p:nvPr>
            <p:ph type="body" sz="quarter" idx="26"/>
          </p:nvPr>
        </p:nvSpPr>
        <p:spPr>
          <a:xfrm>
            <a:off x="4540909" y="3255963"/>
            <a:ext cx="3110182" cy="593125"/>
          </a:xfrm>
        </p:spPr>
        <p:txBody>
          <a:bodyPr/>
          <a:lstStyle>
            <a:lvl1pPr marL="0" indent="0">
              <a:buNone/>
              <a:defRPr sz="1000"/>
            </a:lvl1pPr>
          </a:lstStyle>
          <a:p>
            <a:pPr lvl="0"/>
            <a:r>
              <a:rPr lang="en-US"/>
              <a:t>Edit Master text styles</a:t>
            </a:r>
          </a:p>
        </p:txBody>
      </p:sp>
      <p:sp>
        <p:nvSpPr>
          <p:cNvPr id="12" name="Picture Placeholder 6">
            <a:extLst>
              <a:ext uri="{FF2B5EF4-FFF2-40B4-BE49-F238E27FC236}">
                <a16:creationId xmlns:a16="http://schemas.microsoft.com/office/drawing/2014/main" id="{4F98CEC9-5C3C-4F20-918E-8FF3FC4B28D1}"/>
              </a:ext>
            </a:extLst>
          </p:cNvPr>
          <p:cNvSpPr>
            <a:spLocks noGrp="1"/>
          </p:cNvSpPr>
          <p:nvPr>
            <p:ph type="pic" sz="quarter" idx="17"/>
          </p:nvPr>
        </p:nvSpPr>
        <p:spPr>
          <a:xfrm>
            <a:off x="8602261" y="1343006"/>
            <a:ext cx="3110182" cy="1771306"/>
          </a:xfrm>
        </p:spPr>
        <p:txBody>
          <a:bodyPr/>
          <a:lstStyle>
            <a:lvl1pPr marL="0" indent="0">
              <a:buNone/>
              <a:defRPr/>
            </a:lvl1pPr>
          </a:lstStyle>
          <a:p>
            <a:r>
              <a:rPr lang="en-US"/>
              <a:t>Click icon to add picture</a:t>
            </a:r>
            <a:endParaRPr lang="en-US" dirty="0"/>
          </a:p>
        </p:txBody>
      </p:sp>
      <p:sp>
        <p:nvSpPr>
          <p:cNvPr id="13" name="Text Placeholder 8">
            <a:extLst>
              <a:ext uri="{FF2B5EF4-FFF2-40B4-BE49-F238E27FC236}">
                <a16:creationId xmlns:a16="http://schemas.microsoft.com/office/drawing/2014/main" id="{83182A64-AC09-46DC-A037-22CE1C1900D0}"/>
              </a:ext>
            </a:extLst>
          </p:cNvPr>
          <p:cNvSpPr>
            <a:spLocks noGrp="1"/>
          </p:cNvSpPr>
          <p:nvPr>
            <p:ph type="body" sz="quarter" idx="18"/>
          </p:nvPr>
        </p:nvSpPr>
        <p:spPr>
          <a:xfrm>
            <a:off x="8602261" y="2642954"/>
            <a:ext cx="3110182"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5" name="Text Placeholder 22">
            <a:extLst>
              <a:ext uri="{FF2B5EF4-FFF2-40B4-BE49-F238E27FC236}">
                <a16:creationId xmlns:a16="http://schemas.microsoft.com/office/drawing/2014/main" id="{32336217-462D-478A-9C7F-727F90236F99}"/>
              </a:ext>
            </a:extLst>
          </p:cNvPr>
          <p:cNvSpPr>
            <a:spLocks noGrp="1"/>
          </p:cNvSpPr>
          <p:nvPr>
            <p:ph type="body" sz="quarter" idx="27"/>
          </p:nvPr>
        </p:nvSpPr>
        <p:spPr>
          <a:xfrm>
            <a:off x="8602261" y="3255963"/>
            <a:ext cx="3110182" cy="593125"/>
          </a:xfrm>
        </p:spPr>
        <p:txBody>
          <a:bodyPr/>
          <a:lstStyle>
            <a:lvl1pPr marL="0" indent="0">
              <a:buNone/>
              <a:defRPr sz="1000"/>
            </a:lvl1pPr>
          </a:lstStyle>
          <a:p>
            <a:pPr lvl="0"/>
            <a:r>
              <a:rPr lang="en-US"/>
              <a:t>Edit Master text styles</a:t>
            </a:r>
          </a:p>
        </p:txBody>
      </p:sp>
      <p:sp>
        <p:nvSpPr>
          <p:cNvPr id="14" name="Picture Placeholder 6">
            <a:extLst>
              <a:ext uri="{FF2B5EF4-FFF2-40B4-BE49-F238E27FC236}">
                <a16:creationId xmlns:a16="http://schemas.microsoft.com/office/drawing/2014/main" id="{5CE6539F-94E3-42E9-8502-B92BE05D1FD7}"/>
              </a:ext>
            </a:extLst>
          </p:cNvPr>
          <p:cNvSpPr>
            <a:spLocks noGrp="1"/>
          </p:cNvSpPr>
          <p:nvPr>
            <p:ph type="pic" sz="quarter" idx="19"/>
          </p:nvPr>
        </p:nvSpPr>
        <p:spPr>
          <a:xfrm>
            <a:off x="472216" y="3874162"/>
            <a:ext cx="3110182" cy="1771306"/>
          </a:xfrm>
        </p:spPr>
        <p:txBody>
          <a:bodyPr/>
          <a:lstStyle>
            <a:lvl1pPr marL="0" indent="0">
              <a:buNone/>
              <a:defRPr/>
            </a:lvl1pPr>
          </a:lstStyle>
          <a:p>
            <a:r>
              <a:rPr lang="en-US"/>
              <a:t>Click icon to add picture</a:t>
            </a:r>
            <a:endParaRPr lang="en-US" dirty="0"/>
          </a:p>
        </p:txBody>
      </p:sp>
      <p:sp>
        <p:nvSpPr>
          <p:cNvPr id="15" name="Text Placeholder 8">
            <a:extLst>
              <a:ext uri="{FF2B5EF4-FFF2-40B4-BE49-F238E27FC236}">
                <a16:creationId xmlns:a16="http://schemas.microsoft.com/office/drawing/2014/main" id="{930BC81D-3A31-4792-9E66-95F2DFE1BA92}"/>
              </a:ext>
            </a:extLst>
          </p:cNvPr>
          <p:cNvSpPr>
            <a:spLocks noGrp="1"/>
          </p:cNvSpPr>
          <p:nvPr>
            <p:ph type="body" sz="quarter" idx="20"/>
          </p:nvPr>
        </p:nvSpPr>
        <p:spPr>
          <a:xfrm>
            <a:off x="472216" y="5169347"/>
            <a:ext cx="3110182"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6" name="Text Placeholder 22">
            <a:extLst>
              <a:ext uri="{FF2B5EF4-FFF2-40B4-BE49-F238E27FC236}">
                <a16:creationId xmlns:a16="http://schemas.microsoft.com/office/drawing/2014/main" id="{913B9190-7BBE-4E58-BFB4-FB5DDCCCE483}"/>
              </a:ext>
            </a:extLst>
          </p:cNvPr>
          <p:cNvSpPr>
            <a:spLocks noGrp="1"/>
          </p:cNvSpPr>
          <p:nvPr>
            <p:ph type="body" sz="quarter" idx="28"/>
          </p:nvPr>
        </p:nvSpPr>
        <p:spPr>
          <a:xfrm>
            <a:off x="472216" y="5794371"/>
            <a:ext cx="3110182" cy="594000"/>
          </a:xfrm>
        </p:spPr>
        <p:txBody>
          <a:bodyPr/>
          <a:lstStyle>
            <a:lvl1pPr marL="0" indent="0">
              <a:buNone/>
              <a:defRPr sz="1000"/>
            </a:lvl1pPr>
          </a:lstStyle>
          <a:p>
            <a:pPr lvl="0"/>
            <a:r>
              <a:rPr lang="en-US"/>
              <a:t>Edit Master text styles</a:t>
            </a:r>
          </a:p>
        </p:txBody>
      </p:sp>
      <p:sp>
        <p:nvSpPr>
          <p:cNvPr id="16" name="Picture Placeholder 6">
            <a:extLst>
              <a:ext uri="{FF2B5EF4-FFF2-40B4-BE49-F238E27FC236}">
                <a16:creationId xmlns:a16="http://schemas.microsoft.com/office/drawing/2014/main" id="{A4EC62BA-8514-4964-BE47-6896611BD891}"/>
              </a:ext>
            </a:extLst>
          </p:cNvPr>
          <p:cNvSpPr>
            <a:spLocks noGrp="1"/>
          </p:cNvSpPr>
          <p:nvPr>
            <p:ph type="pic" sz="quarter" idx="21"/>
          </p:nvPr>
        </p:nvSpPr>
        <p:spPr>
          <a:xfrm>
            <a:off x="4540909" y="3874164"/>
            <a:ext cx="3110182" cy="1771306"/>
          </a:xfrm>
        </p:spPr>
        <p:txBody>
          <a:bodyPr/>
          <a:lstStyle>
            <a:lvl1pPr marL="0" indent="0">
              <a:buNone/>
              <a:defRPr/>
            </a:lvl1pPr>
          </a:lstStyle>
          <a:p>
            <a:r>
              <a:rPr lang="en-US"/>
              <a:t>Click icon to add picture</a:t>
            </a:r>
            <a:endParaRPr lang="en-US" dirty="0"/>
          </a:p>
        </p:txBody>
      </p:sp>
      <p:sp>
        <p:nvSpPr>
          <p:cNvPr id="17" name="Text Placeholder 8">
            <a:extLst>
              <a:ext uri="{FF2B5EF4-FFF2-40B4-BE49-F238E27FC236}">
                <a16:creationId xmlns:a16="http://schemas.microsoft.com/office/drawing/2014/main" id="{7095BEB2-2A42-48AA-88B7-085C82953B1C}"/>
              </a:ext>
            </a:extLst>
          </p:cNvPr>
          <p:cNvSpPr>
            <a:spLocks noGrp="1"/>
          </p:cNvSpPr>
          <p:nvPr>
            <p:ph type="body" sz="quarter" idx="22"/>
          </p:nvPr>
        </p:nvSpPr>
        <p:spPr>
          <a:xfrm>
            <a:off x="4540909" y="5169347"/>
            <a:ext cx="3110182"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7" name="Text Placeholder 22">
            <a:extLst>
              <a:ext uri="{FF2B5EF4-FFF2-40B4-BE49-F238E27FC236}">
                <a16:creationId xmlns:a16="http://schemas.microsoft.com/office/drawing/2014/main" id="{0C1DCF3E-4371-49D8-A3E5-A41B70FF9391}"/>
              </a:ext>
            </a:extLst>
          </p:cNvPr>
          <p:cNvSpPr>
            <a:spLocks noGrp="1"/>
          </p:cNvSpPr>
          <p:nvPr>
            <p:ph type="body" sz="quarter" idx="29"/>
          </p:nvPr>
        </p:nvSpPr>
        <p:spPr>
          <a:xfrm>
            <a:off x="4540909" y="5794371"/>
            <a:ext cx="3110182" cy="594000"/>
          </a:xfrm>
        </p:spPr>
        <p:txBody>
          <a:bodyPr/>
          <a:lstStyle>
            <a:lvl1pPr marL="0" indent="0">
              <a:buNone/>
              <a:defRPr sz="1000"/>
            </a:lvl1pPr>
          </a:lstStyle>
          <a:p>
            <a:pPr lvl="0"/>
            <a:r>
              <a:rPr lang="en-US"/>
              <a:t>Edit Master text styles</a:t>
            </a:r>
          </a:p>
        </p:txBody>
      </p:sp>
      <p:sp>
        <p:nvSpPr>
          <p:cNvPr id="18" name="Picture Placeholder 6">
            <a:extLst>
              <a:ext uri="{FF2B5EF4-FFF2-40B4-BE49-F238E27FC236}">
                <a16:creationId xmlns:a16="http://schemas.microsoft.com/office/drawing/2014/main" id="{50BD1882-5F80-42C4-9CAE-EF390FF9078B}"/>
              </a:ext>
            </a:extLst>
          </p:cNvPr>
          <p:cNvSpPr>
            <a:spLocks noGrp="1"/>
          </p:cNvSpPr>
          <p:nvPr>
            <p:ph type="pic" sz="quarter" idx="23"/>
          </p:nvPr>
        </p:nvSpPr>
        <p:spPr>
          <a:xfrm>
            <a:off x="8602261" y="3874162"/>
            <a:ext cx="3110182" cy="1771306"/>
          </a:xfrm>
        </p:spPr>
        <p:txBody>
          <a:bodyPr/>
          <a:lstStyle>
            <a:lvl1pPr marL="0" indent="0">
              <a:buNone/>
              <a:defRPr/>
            </a:lvl1pPr>
          </a:lstStyle>
          <a:p>
            <a:r>
              <a:rPr lang="en-US"/>
              <a:t>Click icon to add picture</a:t>
            </a:r>
            <a:endParaRPr lang="en-US" dirty="0"/>
          </a:p>
        </p:txBody>
      </p:sp>
      <p:sp>
        <p:nvSpPr>
          <p:cNvPr id="19" name="Text Placeholder 8">
            <a:extLst>
              <a:ext uri="{FF2B5EF4-FFF2-40B4-BE49-F238E27FC236}">
                <a16:creationId xmlns:a16="http://schemas.microsoft.com/office/drawing/2014/main" id="{C527CE44-BBFA-43CF-9052-0A4FB859CFE4}"/>
              </a:ext>
            </a:extLst>
          </p:cNvPr>
          <p:cNvSpPr>
            <a:spLocks noGrp="1"/>
          </p:cNvSpPr>
          <p:nvPr>
            <p:ph type="body" sz="quarter" idx="24"/>
          </p:nvPr>
        </p:nvSpPr>
        <p:spPr>
          <a:xfrm>
            <a:off x="8602261" y="5169347"/>
            <a:ext cx="3110182"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8" name="Text Placeholder 22">
            <a:extLst>
              <a:ext uri="{FF2B5EF4-FFF2-40B4-BE49-F238E27FC236}">
                <a16:creationId xmlns:a16="http://schemas.microsoft.com/office/drawing/2014/main" id="{1DBFF56E-0743-4B50-9ECA-2742F89DC232}"/>
              </a:ext>
            </a:extLst>
          </p:cNvPr>
          <p:cNvSpPr>
            <a:spLocks noGrp="1"/>
          </p:cNvSpPr>
          <p:nvPr>
            <p:ph type="body" sz="quarter" idx="30"/>
          </p:nvPr>
        </p:nvSpPr>
        <p:spPr>
          <a:xfrm>
            <a:off x="8602261" y="5794371"/>
            <a:ext cx="3110182" cy="594000"/>
          </a:xfrm>
        </p:spPr>
        <p:txBody>
          <a:bodyPr/>
          <a:lstStyle>
            <a:lvl1pPr marL="0" indent="0">
              <a:buNone/>
              <a:defRPr sz="1000"/>
            </a:lvl1pPr>
          </a:lstStyle>
          <a:p>
            <a:pPr lvl="0"/>
            <a:r>
              <a:rPr lang="en-US"/>
              <a:t>Edit Master text styles</a:t>
            </a:r>
          </a:p>
        </p:txBody>
      </p:sp>
      <p:sp>
        <p:nvSpPr>
          <p:cNvPr id="3" name="Date Placeholder 2">
            <a:extLst>
              <a:ext uri="{FF2B5EF4-FFF2-40B4-BE49-F238E27FC236}">
                <a16:creationId xmlns:a16="http://schemas.microsoft.com/office/drawing/2014/main" id="{6DFAA49E-44DA-4058-9D16-F1943E3F0497}"/>
              </a:ext>
            </a:extLst>
          </p:cNvPr>
          <p:cNvSpPr>
            <a:spLocks noGrp="1"/>
          </p:cNvSpPr>
          <p:nvPr>
            <p:ph type="dt" sz="half" idx="10"/>
          </p:nvPr>
        </p:nvSpPr>
        <p:spPr/>
        <p:txBody>
          <a:bodyPr/>
          <a:lstStyle/>
          <a:p>
            <a:r>
              <a:rPr lang="en-US"/>
              <a:t>20xx-xx-xx</a:t>
            </a:r>
            <a:endParaRPr lang="en-US" dirty="0"/>
          </a:p>
        </p:txBody>
      </p:sp>
      <p:sp>
        <p:nvSpPr>
          <p:cNvPr id="4" name="Footer Placeholder 3">
            <a:extLst>
              <a:ext uri="{FF2B5EF4-FFF2-40B4-BE49-F238E27FC236}">
                <a16:creationId xmlns:a16="http://schemas.microsoft.com/office/drawing/2014/main" id="{B376AA5B-6BEF-4D0D-83A2-F2D2A91333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2281EA-4C74-4D4E-B80A-95B7AAE759E3}"/>
              </a:ext>
            </a:extLst>
          </p:cNvPr>
          <p:cNvSpPr>
            <a:spLocks noGrp="1"/>
          </p:cNvSpPr>
          <p:nvPr>
            <p:ph type="sldNum" sz="quarter" idx="12"/>
          </p:nvPr>
        </p:nvSpPr>
        <p:spPr/>
        <p:txBody>
          <a:bodyPr/>
          <a:lstStyle/>
          <a:p>
            <a:fld id="{0B1617BE-BA58-4B59-88D5-A8C7B239E913}" type="slidenum">
              <a:rPr lang="en-US" smtClean="0"/>
              <a:pPr/>
              <a:t>‹#›</a:t>
            </a:fld>
            <a:endParaRPr lang="en-US" dirty="0"/>
          </a:p>
        </p:txBody>
      </p:sp>
    </p:spTree>
    <p:extLst>
      <p:ext uri="{BB962C8B-B14F-4D97-AF65-F5344CB8AC3E}">
        <p14:creationId xmlns:p14="http://schemas.microsoft.com/office/powerpoint/2010/main" val="553574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Thre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4FD6-6965-42FB-BAAE-EB96003A5582}"/>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B2896A9-21ED-47CA-BB7D-A06FAA65F753}"/>
              </a:ext>
            </a:extLst>
          </p:cNvPr>
          <p:cNvSpPr>
            <a:spLocks noGrp="1"/>
          </p:cNvSpPr>
          <p:nvPr>
            <p:ph type="pic" sz="quarter" idx="13"/>
          </p:nvPr>
        </p:nvSpPr>
        <p:spPr>
          <a:xfrm>
            <a:off x="479425" y="1809733"/>
            <a:ext cx="3110400" cy="1769287"/>
          </a:xfrm>
        </p:spPr>
        <p:txBody>
          <a:bodyPr/>
          <a:lstStyle>
            <a:lvl1pPr marL="0" indent="0">
              <a:buNone/>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B69DC0B0-9301-4DDA-87A2-D9BCBEEF9AF0}"/>
              </a:ext>
            </a:extLst>
          </p:cNvPr>
          <p:cNvSpPr>
            <a:spLocks noGrp="1"/>
          </p:cNvSpPr>
          <p:nvPr>
            <p:ph type="body" sz="quarter" idx="14"/>
          </p:nvPr>
        </p:nvSpPr>
        <p:spPr>
          <a:xfrm>
            <a:off x="479425" y="3102538"/>
            <a:ext cx="3110400"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23" name="Text Placeholder 22">
            <a:extLst>
              <a:ext uri="{FF2B5EF4-FFF2-40B4-BE49-F238E27FC236}">
                <a16:creationId xmlns:a16="http://schemas.microsoft.com/office/drawing/2014/main" id="{67F34E17-59E5-4651-B193-C4201B2917D9}"/>
              </a:ext>
            </a:extLst>
          </p:cNvPr>
          <p:cNvSpPr>
            <a:spLocks noGrp="1"/>
          </p:cNvSpPr>
          <p:nvPr>
            <p:ph type="body" sz="quarter" idx="25"/>
          </p:nvPr>
        </p:nvSpPr>
        <p:spPr>
          <a:xfrm>
            <a:off x="479425" y="3806785"/>
            <a:ext cx="3110400" cy="2186043"/>
          </a:xfrm>
        </p:spPr>
        <p:txBody>
          <a:bodyPr/>
          <a:lstStyle>
            <a:lvl1pPr marL="171450" indent="-171450">
              <a:buFont typeface="Arial" panose="020B0604020202020204" pitchFamily="34" charset="0"/>
              <a:buChar char="•"/>
              <a:defRPr sz="1000"/>
            </a:lvl1pPr>
          </a:lstStyle>
          <a:p>
            <a:pPr lvl="0"/>
            <a:r>
              <a:rPr lang="en-US"/>
              <a:t>Edit Master text styles</a:t>
            </a:r>
          </a:p>
        </p:txBody>
      </p:sp>
      <p:sp>
        <p:nvSpPr>
          <p:cNvPr id="29" name="Picture Placeholder 6">
            <a:extLst>
              <a:ext uri="{FF2B5EF4-FFF2-40B4-BE49-F238E27FC236}">
                <a16:creationId xmlns:a16="http://schemas.microsoft.com/office/drawing/2014/main" id="{095978B4-A77F-4242-9853-C85805BA626A}"/>
              </a:ext>
            </a:extLst>
          </p:cNvPr>
          <p:cNvSpPr>
            <a:spLocks noGrp="1"/>
          </p:cNvSpPr>
          <p:nvPr>
            <p:ph type="pic" sz="quarter" idx="26"/>
          </p:nvPr>
        </p:nvSpPr>
        <p:spPr>
          <a:xfrm>
            <a:off x="4543586" y="1809732"/>
            <a:ext cx="3110400" cy="1771306"/>
          </a:xfrm>
        </p:spPr>
        <p:txBody>
          <a:bodyPr/>
          <a:lstStyle>
            <a:lvl1pPr marL="0" indent="0">
              <a:buNone/>
              <a:defRPr/>
            </a:lvl1pPr>
          </a:lstStyle>
          <a:p>
            <a:r>
              <a:rPr lang="en-US"/>
              <a:t>Click icon to add picture</a:t>
            </a:r>
            <a:endParaRPr lang="en-US" dirty="0"/>
          </a:p>
        </p:txBody>
      </p:sp>
      <p:sp>
        <p:nvSpPr>
          <p:cNvPr id="30" name="Text Placeholder 8">
            <a:extLst>
              <a:ext uri="{FF2B5EF4-FFF2-40B4-BE49-F238E27FC236}">
                <a16:creationId xmlns:a16="http://schemas.microsoft.com/office/drawing/2014/main" id="{460738F4-564A-46A7-81C3-E816E78370B0}"/>
              </a:ext>
            </a:extLst>
          </p:cNvPr>
          <p:cNvSpPr>
            <a:spLocks noGrp="1"/>
          </p:cNvSpPr>
          <p:nvPr>
            <p:ph type="body" sz="quarter" idx="27"/>
          </p:nvPr>
        </p:nvSpPr>
        <p:spPr>
          <a:xfrm>
            <a:off x="4543586" y="3102538"/>
            <a:ext cx="3110400"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31" name="Text Placeholder 22">
            <a:extLst>
              <a:ext uri="{FF2B5EF4-FFF2-40B4-BE49-F238E27FC236}">
                <a16:creationId xmlns:a16="http://schemas.microsoft.com/office/drawing/2014/main" id="{FD6E2990-AA96-4B2A-8FBA-613FCD59E4DB}"/>
              </a:ext>
            </a:extLst>
          </p:cNvPr>
          <p:cNvSpPr>
            <a:spLocks noGrp="1"/>
          </p:cNvSpPr>
          <p:nvPr>
            <p:ph type="body" sz="quarter" idx="28"/>
          </p:nvPr>
        </p:nvSpPr>
        <p:spPr>
          <a:xfrm>
            <a:off x="4543586" y="3806785"/>
            <a:ext cx="3110400" cy="2186043"/>
          </a:xfrm>
        </p:spPr>
        <p:txBody>
          <a:bodyPr/>
          <a:lstStyle>
            <a:lvl1pPr marL="171450" indent="-171450">
              <a:buFont typeface="Arial" panose="020B0604020202020204" pitchFamily="34" charset="0"/>
              <a:buChar char="•"/>
              <a:defRPr sz="1000"/>
            </a:lvl1pPr>
          </a:lstStyle>
          <a:p>
            <a:pPr lvl="0"/>
            <a:r>
              <a:rPr lang="en-US"/>
              <a:t>Edit Master text styles</a:t>
            </a:r>
          </a:p>
        </p:txBody>
      </p:sp>
      <p:sp>
        <p:nvSpPr>
          <p:cNvPr id="32" name="Picture Placeholder 6">
            <a:extLst>
              <a:ext uri="{FF2B5EF4-FFF2-40B4-BE49-F238E27FC236}">
                <a16:creationId xmlns:a16="http://schemas.microsoft.com/office/drawing/2014/main" id="{F0EC3C2B-14C4-4BC9-8BDA-66E2BE4DD329}"/>
              </a:ext>
            </a:extLst>
          </p:cNvPr>
          <p:cNvSpPr>
            <a:spLocks noGrp="1"/>
          </p:cNvSpPr>
          <p:nvPr>
            <p:ph type="pic" sz="quarter" idx="29"/>
          </p:nvPr>
        </p:nvSpPr>
        <p:spPr>
          <a:xfrm>
            <a:off x="8597539" y="1809732"/>
            <a:ext cx="3110400" cy="1771306"/>
          </a:xfrm>
        </p:spPr>
        <p:txBody>
          <a:bodyPr/>
          <a:lstStyle>
            <a:lvl1pPr marL="0" indent="0">
              <a:buNone/>
              <a:defRPr/>
            </a:lvl1pPr>
          </a:lstStyle>
          <a:p>
            <a:r>
              <a:rPr lang="en-US"/>
              <a:t>Click icon to add picture</a:t>
            </a:r>
            <a:endParaRPr lang="en-US" dirty="0"/>
          </a:p>
        </p:txBody>
      </p:sp>
      <p:sp>
        <p:nvSpPr>
          <p:cNvPr id="33" name="Text Placeholder 8">
            <a:extLst>
              <a:ext uri="{FF2B5EF4-FFF2-40B4-BE49-F238E27FC236}">
                <a16:creationId xmlns:a16="http://schemas.microsoft.com/office/drawing/2014/main" id="{ABBAC1E9-EC6E-42BE-BA45-13C568D23591}"/>
              </a:ext>
            </a:extLst>
          </p:cNvPr>
          <p:cNvSpPr>
            <a:spLocks noGrp="1"/>
          </p:cNvSpPr>
          <p:nvPr>
            <p:ph type="body" sz="quarter" idx="30"/>
          </p:nvPr>
        </p:nvSpPr>
        <p:spPr>
          <a:xfrm>
            <a:off x="8597539" y="3102538"/>
            <a:ext cx="3110400" cy="475774"/>
          </a:xfrm>
          <a:solidFill>
            <a:srgbClr val="00A0D0">
              <a:alpha val="70000"/>
            </a:srgbClr>
          </a:solidFill>
        </p:spPr>
        <p:txBody>
          <a:bodyPr lIns="93600" anchor="ctr"/>
          <a:lstStyle>
            <a:lvl1pPr marL="0" indent="0">
              <a:buNone/>
              <a:defRPr sz="1400">
                <a:solidFill>
                  <a:schemeClr val="bg1"/>
                </a:solidFill>
              </a:defRPr>
            </a:lvl1pPr>
          </a:lstStyle>
          <a:p>
            <a:pPr lvl="0"/>
            <a:r>
              <a:rPr lang="en-US"/>
              <a:t>Edit Master text styles</a:t>
            </a:r>
          </a:p>
        </p:txBody>
      </p:sp>
      <p:sp>
        <p:nvSpPr>
          <p:cNvPr id="34" name="Text Placeholder 22">
            <a:extLst>
              <a:ext uri="{FF2B5EF4-FFF2-40B4-BE49-F238E27FC236}">
                <a16:creationId xmlns:a16="http://schemas.microsoft.com/office/drawing/2014/main" id="{3EB6DC48-C523-4B06-9B01-79150874EFFD}"/>
              </a:ext>
            </a:extLst>
          </p:cNvPr>
          <p:cNvSpPr>
            <a:spLocks noGrp="1"/>
          </p:cNvSpPr>
          <p:nvPr>
            <p:ph type="body" sz="quarter" idx="31"/>
          </p:nvPr>
        </p:nvSpPr>
        <p:spPr>
          <a:xfrm>
            <a:off x="8597539" y="3806785"/>
            <a:ext cx="3110400" cy="2186043"/>
          </a:xfrm>
        </p:spPr>
        <p:txBody>
          <a:bodyPr/>
          <a:lstStyle>
            <a:lvl1pPr marL="171450" indent="-171450">
              <a:buFont typeface="Arial" panose="020B0604020202020204" pitchFamily="34" charset="0"/>
              <a:buChar char="•"/>
              <a:defRPr sz="1000"/>
            </a:lvl1pPr>
          </a:lstStyle>
          <a:p>
            <a:pPr lvl="0"/>
            <a:r>
              <a:rPr lang="en-US"/>
              <a:t>Edit Master text styles</a:t>
            </a:r>
          </a:p>
        </p:txBody>
      </p:sp>
      <p:sp>
        <p:nvSpPr>
          <p:cNvPr id="3" name="Date Placeholder 2">
            <a:extLst>
              <a:ext uri="{FF2B5EF4-FFF2-40B4-BE49-F238E27FC236}">
                <a16:creationId xmlns:a16="http://schemas.microsoft.com/office/drawing/2014/main" id="{6DFAA49E-44DA-4058-9D16-F1943E3F0497}"/>
              </a:ext>
            </a:extLst>
          </p:cNvPr>
          <p:cNvSpPr>
            <a:spLocks noGrp="1"/>
          </p:cNvSpPr>
          <p:nvPr>
            <p:ph type="dt" sz="half" idx="10"/>
          </p:nvPr>
        </p:nvSpPr>
        <p:spPr/>
        <p:txBody>
          <a:bodyPr/>
          <a:lstStyle/>
          <a:p>
            <a:r>
              <a:rPr lang="en-US"/>
              <a:t>20xx-xx-xx</a:t>
            </a:r>
            <a:endParaRPr lang="en-US" dirty="0"/>
          </a:p>
        </p:txBody>
      </p:sp>
      <p:sp>
        <p:nvSpPr>
          <p:cNvPr id="4" name="Footer Placeholder 3">
            <a:extLst>
              <a:ext uri="{FF2B5EF4-FFF2-40B4-BE49-F238E27FC236}">
                <a16:creationId xmlns:a16="http://schemas.microsoft.com/office/drawing/2014/main" id="{B376AA5B-6BEF-4D0D-83A2-F2D2A91333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2281EA-4C74-4D4E-B80A-95B7AAE759E3}"/>
              </a:ext>
            </a:extLst>
          </p:cNvPr>
          <p:cNvSpPr>
            <a:spLocks noGrp="1"/>
          </p:cNvSpPr>
          <p:nvPr>
            <p:ph type="sldNum" sz="quarter" idx="12"/>
          </p:nvPr>
        </p:nvSpPr>
        <p:spPr/>
        <p:txBody>
          <a:bodyPr/>
          <a:lstStyle/>
          <a:p>
            <a:fld id="{0B1617BE-BA58-4B59-88D5-A8C7B239E913}" type="slidenum">
              <a:rPr lang="en-US" smtClean="0"/>
              <a:pPr/>
              <a:t>‹#›</a:t>
            </a:fld>
            <a:endParaRPr lang="en-US" dirty="0"/>
          </a:p>
        </p:txBody>
      </p:sp>
    </p:spTree>
    <p:extLst>
      <p:ext uri="{BB962C8B-B14F-4D97-AF65-F5344CB8AC3E}">
        <p14:creationId xmlns:p14="http://schemas.microsoft.com/office/powerpoint/2010/main" val="333600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3">
            <a:extLst>
              <a:ext uri="{28A0092B-C50C-407E-A947-70E740481C1C}">
                <a14:useLocalDpi xmlns:a14="http://schemas.microsoft.com/office/drawing/2010/main" val="0"/>
              </a:ext>
            </a:extLst>
          </a:blip>
          <a:srcRect t="8922" b="12254"/>
          <a:stretch/>
        </p:blipFill>
        <p:spPr>
          <a:xfrm>
            <a:off x="1" y="0"/>
            <a:ext cx="12191999" cy="6406775"/>
          </a:xfrm>
          <a:prstGeom prst="rect">
            <a:avLst/>
          </a:prstGeom>
        </p:spPr>
      </p:pic>
      <p:sp>
        <p:nvSpPr>
          <p:cNvPr id="7" name="Rectangle 6">
            <a:extLst>
              <a:ext uri="{FF2B5EF4-FFF2-40B4-BE49-F238E27FC236}">
                <a16:creationId xmlns:a16="http://schemas.microsoft.com/office/drawing/2014/main" id="{DA6D3C6C-C781-4A71-8DBC-B8D105CE1D89}"/>
              </a:ext>
            </a:extLst>
          </p:cNvPr>
          <p:cNvSpPr/>
          <p:nvPr userDrawn="1"/>
        </p:nvSpPr>
        <p:spPr bwMode="ltGray">
          <a:xfrm>
            <a:off x="0" y="4031096"/>
            <a:ext cx="12192000" cy="244510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9425" y="2740894"/>
            <a:ext cx="9540000" cy="2387600"/>
          </a:xfrm>
        </p:spPr>
        <p:txBody>
          <a:bodyPr anchor="b">
            <a:no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5" y="5377300"/>
            <a:ext cx="9540000" cy="715525"/>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ruta 10">
            <a:extLst>
              <a:ext uri="{FF2B5EF4-FFF2-40B4-BE49-F238E27FC236}">
                <a16:creationId xmlns:a16="http://schemas.microsoft.com/office/drawing/2014/main" id="{CFBD2188-A43E-4247-B784-A5C7574E1F46}"/>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6"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4"/>
          <a:stretch>
            <a:fillRect/>
          </a:stretch>
        </p:blipFill>
        <p:spPr bwMode="black">
          <a:xfrm>
            <a:off x="479425" y="6581731"/>
            <a:ext cx="2589619" cy="162557"/>
          </a:xfrm>
          <a:prstGeom prst="rect">
            <a:avLst/>
          </a:prstGeom>
        </p:spPr>
      </p:pic>
      <p:pic>
        <p:nvPicPr>
          <p:cNvPr id="5" name="Picture 4">
            <a:extLst>
              <a:ext uri="{FF2B5EF4-FFF2-40B4-BE49-F238E27FC236}">
                <a16:creationId xmlns:a16="http://schemas.microsoft.com/office/drawing/2014/main" id="{CB7581FF-0643-47A1-8D7B-CBC100CA9ECA}"/>
              </a:ext>
            </a:extLst>
          </p:cNvPr>
          <p:cNvPicPr>
            <a:picLocks noChangeAspect="1"/>
          </p:cNvPicPr>
          <p:nvPr userDrawn="1"/>
        </p:nvPicPr>
        <p:blipFill>
          <a:blip r:embed="rId5"/>
          <a:stretch>
            <a:fillRect/>
          </a:stretch>
        </p:blipFill>
        <p:spPr>
          <a:xfrm>
            <a:off x="479425" y="771525"/>
            <a:ext cx="3198866" cy="622482"/>
          </a:xfrm>
          <a:prstGeom prst="rect">
            <a:avLst/>
          </a:prstGeom>
        </p:spPr>
      </p:pic>
    </p:spTree>
    <p:extLst>
      <p:ext uri="{BB962C8B-B14F-4D97-AF65-F5344CB8AC3E}">
        <p14:creationId xmlns:p14="http://schemas.microsoft.com/office/powerpoint/2010/main" val="322647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20xx-xx-xx</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419477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20xx-xx-xx</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1745713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D3C6C-C781-4A71-8DBC-B8D105CE1D89}"/>
              </a:ext>
            </a:extLst>
          </p:cNvPr>
          <p:cNvSpPr/>
          <p:nvPr userDrawn="1"/>
        </p:nvSpPr>
        <p:spPr bwMode="ltGray">
          <a:xfrm>
            <a:off x="0" y="4796119"/>
            <a:ext cx="12192000" cy="168007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9425" y="5104883"/>
            <a:ext cx="10270194" cy="468004"/>
          </a:xfrm>
        </p:spPr>
        <p:txBody>
          <a:bodyPr anchor="b">
            <a:no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8" y="5693889"/>
            <a:ext cx="6530975" cy="35759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ruta 10">
            <a:extLst>
              <a:ext uri="{FF2B5EF4-FFF2-40B4-BE49-F238E27FC236}">
                <a16:creationId xmlns:a16="http://schemas.microsoft.com/office/drawing/2014/main" id="{CFBD2188-A43E-4247-B784-A5C7574E1F46}"/>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6"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3"/>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3943757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D3C6C-C781-4A71-8DBC-B8D105CE1D89}"/>
              </a:ext>
            </a:extLst>
          </p:cNvPr>
          <p:cNvSpPr/>
          <p:nvPr userDrawn="1"/>
        </p:nvSpPr>
        <p:spPr bwMode="ltGray">
          <a:xfrm>
            <a:off x="0" y="4796119"/>
            <a:ext cx="12192000" cy="168007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9425" y="5104883"/>
            <a:ext cx="10270194" cy="468004"/>
          </a:xfrm>
        </p:spPr>
        <p:txBody>
          <a:bodyPr anchor="b">
            <a:no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8" y="5693889"/>
            <a:ext cx="6530975" cy="35759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ruta 10">
            <a:extLst>
              <a:ext uri="{FF2B5EF4-FFF2-40B4-BE49-F238E27FC236}">
                <a16:creationId xmlns:a16="http://schemas.microsoft.com/office/drawing/2014/main" id="{CFBD2188-A43E-4247-B784-A5C7574E1F46}"/>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6"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3"/>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1085657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816000" y="1602000"/>
            <a:ext cx="10560000" cy="4176000"/>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FF60A3C3-2789-4AAC-B9FC-ED958E583EC5}" type="slidenum">
              <a:rPr lang="en-US" smtClean="0"/>
              <a:pPr/>
              <a:t>‹#›</a:t>
            </a:fld>
            <a:endParaRPr lang="en-US" dirty="0"/>
          </a:p>
        </p:txBody>
      </p:sp>
      <p:sp>
        <p:nvSpPr>
          <p:cNvPr id="7" name="Date Placeholder 6"/>
          <p:cNvSpPr>
            <a:spLocks noGrp="1"/>
          </p:cNvSpPr>
          <p:nvPr>
            <p:ph type="dt" sz="half" idx="10"/>
          </p:nvPr>
        </p:nvSpPr>
        <p:spPr/>
        <p:txBody>
          <a:bodyPr/>
          <a:lstStyle/>
          <a:p>
            <a:fld id="{A4D6B12A-5800-403E-961A-ECA28888C93F}" type="datetimeFigureOut">
              <a:rPr lang="en-US" smtClean="0"/>
              <a:pPr/>
              <a:t>5/12/2025</a:t>
            </a:fld>
            <a:endParaRPr lang="en-US" dirty="0"/>
          </a:p>
        </p:txBody>
      </p:sp>
      <p:sp>
        <p:nvSpPr>
          <p:cNvPr id="8" name="Footer Placeholder 7"/>
          <p:cNvSpPr>
            <a:spLocks noGrp="1"/>
          </p:cNvSpPr>
          <p:nvPr>
            <p:ph type="ftr" sz="quarter" idx="11"/>
          </p:nvPr>
        </p:nvSpPr>
        <p:spPr/>
        <p:txBody>
          <a:bodyPr/>
          <a:lstStyle/>
          <a:p>
            <a:pPr algn="r"/>
            <a:endParaRPr lang="en-US" dirty="0"/>
          </a:p>
        </p:txBody>
      </p:sp>
    </p:spTree>
    <p:extLst>
      <p:ext uri="{BB962C8B-B14F-4D97-AF65-F5344CB8AC3E}">
        <p14:creationId xmlns:p14="http://schemas.microsoft.com/office/powerpoint/2010/main" val="147443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D3C6C-C781-4A71-8DBC-B8D105CE1D89}"/>
              </a:ext>
            </a:extLst>
          </p:cNvPr>
          <p:cNvSpPr/>
          <p:nvPr userDrawn="1"/>
        </p:nvSpPr>
        <p:spPr bwMode="white">
          <a:xfrm>
            <a:off x="0" y="1"/>
            <a:ext cx="6096000" cy="64260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9424" y="441324"/>
            <a:ext cx="5220000" cy="2344019"/>
          </a:xfrm>
        </p:spPr>
        <p:txBody>
          <a:bodyPr anchor="b">
            <a:no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5" y="3071236"/>
            <a:ext cx="5220000" cy="1512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ruta 10">
            <a:extLst>
              <a:ext uri="{FF2B5EF4-FFF2-40B4-BE49-F238E27FC236}">
                <a16:creationId xmlns:a16="http://schemas.microsoft.com/office/drawing/2014/main" id="{75459816-234D-4F4C-862A-227FF93E3F61}"/>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10" name="Picture 9">
            <a:extLst>
              <a:ext uri="{FF2B5EF4-FFF2-40B4-BE49-F238E27FC236}">
                <a16:creationId xmlns:a16="http://schemas.microsoft.com/office/drawing/2014/main" id="{EAEB9BBA-9A09-45C1-B8EF-AAB7914B9368}"/>
              </a:ext>
            </a:extLst>
          </p:cNvPr>
          <p:cNvPicPr>
            <a:picLocks noChangeAspect="1"/>
          </p:cNvPicPr>
          <p:nvPr userDrawn="1"/>
        </p:nvPicPr>
        <p:blipFill>
          <a:blip r:embed="rId3"/>
          <a:stretch>
            <a:fillRect/>
          </a:stretch>
        </p:blipFill>
        <p:spPr>
          <a:xfrm>
            <a:off x="479425" y="5019675"/>
            <a:ext cx="3201979" cy="622482"/>
          </a:xfrm>
          <a:prstGeom prst="rect">
            <a:avLst/>
          </a:prstGeom>
        </p:spPr>
      </p:pic>
      <p:pic>
        <p:nvPicPr>
          <p:cNvPr id="9" name="Bildobjekt 8">
            <a:extLst>
              <a:ext uri="{FF2B5EF4-FFF2-40B4-BE49-F238E27FC236}">
                <a16:creationId xmlns:a16="http://schemas.microsoft.com/office/drawing/2014/main" id="{0B1606E6-5CBA-4C2A-9EAE-001335CB3174}"/>
              </a:ext>
            </a:extLst>
          </p:cNvPr>
          <p:cNvPicPr>
            <a:picLocks noChangeAspect="1"/>
          </p:cNvPicPr>
          <p:nvPr userDrawn="1"/>
        </p:nvPicPr>
        <p:blipFill>
          <a:blip r:embed="rId4"/>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216091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D3C6C-C781-4A71-8DBC-B8D105CE1D89}"/>
              </a:ext>
            </a:extLst>
          </p:cNvPr>
          <p:cNvSpPr/>
          <p:nvPr userDrawn="1"/>
        </p:nvSpPr>
        <p:spPr bwMode="white">
          <a:xfrm>
            <a:off x="0" y="1"/>
            <a:ext cx="6096000" cy="64260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9424" y="441324"/>
            <a:ext cx="5220000" cy="2344019"/>
          </a:xfrm>
        </p:spPr>
        <p:txBody>
          <a:bodyPr anchor="b">
            <a:no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5" y="3071236"/>
            <a:ext cx="5220000" cy="1512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ruta 10">
            <a:extLst>
              <a:ext uri="{FF2B5EF4-FFF2-40B4-BE49-F238E27FC236}">
                <a16:creationId xmlns:a16="http://schemas.microsoft.com/office/drawing/2014/main" id="{75459816-234D-4F4C-862A-227FF93E3F61}"/>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10" name="Picture 9">
            <a:extLst>
              <a:ext uri="{FF2B5EF4-FFF2-40B4-BE49-F238E27FC236}">
                <a16:creationId xmlns:a16="http://schemas.microsoft.com/office/drawing/2014/main" id="{EAEB9BBA-9A09-45C1-B8EF-AAB7914B9368}"/>
              </a:ext>
            </a:extLst>
          </p:cNvPr>
          <p:cNvPicPr>
            <a:picLocks noChangeAspect="1"/>
          </p:cNvPicPr>
          <p:nvPr userDrawn="1"/>
        </p:nvPicPr>
        <p:blipFill>
          <a:blip r:embed="rId3"/>
          <a:stretch>
            <a:fillRect/>
          </a:stretch>
        </p:blipFill>
        <p:spPr>
          <a:xfrm>
            <a:off x="479425" y="5019675"/>
            <a:ext cx="3201979" cy="622482"/>
          </a:xfrm>
          <a:prstGeom prst="rect">
            <a:avLst/>
          </a:prstGeom>
        </p:spPr>
      </p:pic>
      <p:pic>
        <p:nvPicPr>
          <p:cNvPr id="9" name="Bildobjekt 8">
            <a:extLst>
              <a:ext uri="{FF2B5EF4-FFF2-40B4-BE49-F238E27FC236}">
                <a16:creationId xmlns:a16="http://schemas.microsoft.com/office/drawing/2014/main" id="{5A97B0DD-EE1E-4225-BF85-C3747F58C44D}"/>
              </a:ext>
            </a:extLst>
          </p:cNvPr>
          <p:cNvPicPr>
            <a:picLocks noChangeAspect="1"/>
          </p:cNvPicPr>
          <p:nvPr userDrawn="1"/>
        </p:nvPicPr>
        <p:blipFill>
          <a:blip r:embed="rId4"/>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185364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D3C6C-C781-4A71-8DBC-B8D105CE1D89}"/>
              </a:ext>
            </a:extLst>
          </p:cNvPr>
          <p:cNvSpPr/>
          <p:nvPr userDrawn="1"/>
        </p:nvSpPr>
        <p:spPr bwMode="white">
          <a:xfrm>
            <a:off x="6096000" y="1"/>
            <a:ext cx="6096000" cy="64260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499224" y="441324"/>
            <a:ext cx="5220000" cy="2344019"/>
          </a:xfrm>
        </p:spPr>
        <p:txBody>
          <a:bodyPr anchor="b">
            <a:no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99225" y="3071236"/>
            <a:ext cx="5220000" cy="1512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ruta 10">
            <a:extLst>
              <a:ext uri="{FF2B5EF4-FFF2-40B4-BE49-F238E27FC236}">
                <a16:creationId xmlns:a16="http://schemas.microsoft.com/office/drawing/2014/main" id="{C3FD9FE6-FE7C-4F00-AF7E-C8E6E85639CE}"/>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10" name="Picture 9">
            <a:extLst>
              <a:ext uri="{FF2B5EF4-FFF2-40B4-BE49-F238E27FC236}">
                <a16:creationId xmlns:a16="http://schemas.microsoft.com/office/drawing/2014/main" id="{B48CB7AF-8201-42F7-8BC3-8F16C67680FD}"/>
              </a:ext>
            </a:extLst>
          </p:cNvPr>
          <p:cNvPicPr>
            <a:picLocks noChangeAspect="1"/>
          </p:cNvPicPr>
          <p:nvPr userDrawn="1"/>
        </p:nvPicPr>
        <p:blipFill>
          <a:blip r:embed="rId3"/>
          <a:stretch>
            <a:fillRect/>
          </a:stretch>
        </p:blipFill>
        <p:spPr>
          <a:xfrm>
            <a:off x="6499225" y="5019675"/>
            <a:ext cx="3201979" cy="622482"/>
          </a:xfrm>
          <a:prstGeom prst="rect">
            <a:avLst/>
          </a:prstGeom>
        </p:spPr>
      </p:pic>
      <p:pic>
        <p:nvPicPr>
          <p:cNvPr id="9" name="Bildobjekt 8">
            <a:extLst>
              <a:ext uri="{FF2B5EF4-FFF2-40B4-BE49-F238E27FC236}">
                <a16:creationId xmlns:a16="http://schemas.microsoft.com/office/drawing/2014/main" id="{DE585148-E3C7-43E1-8A28-1E7210BDE05B}"/>
              </a:ext>
            </a:extLst>
          </p:cNvPr>
          <p:cNvPicPr>
            <a:picLocks noChangeAspect="1"/>
          </p:cNvPicPr>
          <p:nvPr userDrawn="1"/>
        </p:nvPicPr>
        <p:blipFill>
          <a:blip r:embed="rId4"/>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391636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20xx-xx-xx</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90504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hasCustomPrompt="1"/>
          </p:nvPr>
        </p:nvSpPr>
        <p:spPr>
          <a:xfrm>
            <a:off x="479425" y="1808163"/>
            <a:ext cx="5220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0ECAE8A6-211E-4D91-91EE-9E8F5375E7C8}"/>
              </a:ext>
            </a:extLst>
          </p:cNvPr>
          <p:cNvSpPr>
            <a:spLocks noGrp="1"/>
          </p:cNvSpPr>
          <p:nvPr>
            <p:ph idx="13" hasCustomPrompt="1"/>
          </p:nvPr>
        </p:nvSpPr>
        <p:spPr>
          <a:xfrm>
            <a:off x="6477941" y="1808162"/>
            <a:ext cx="5220000" cy="432117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20xx-xx-xx</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Tree>
    <p:extLst>
      <p:ext uri="{BB962C8B-B14F-4D97-AF65-F5344CB8AC3E}">
        <p14:creationId xmlns:p14="http://schemas.microsoft.com/office/powerpoint/2010/main" val="37672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600" y="873125"/>
            <a:ext cx="9540000" cy="1927225"/>
          </a:xfrm>
        </p:spPr>
        <p:txBody>
          <a:bodyPr anchor="b">
            <a:noAutofit/>
          </a:bodyPr>
          <a:lstStyle>
            <a:lvl1pPr>
              <a:defRPr sz="5400"/>
            </a:lvl1pPr>
          </a:lstStyle>
          <a:p>
            <a:r>
              <a:rPr lang="en-US"/>
              <a:t>Click to edit Master title style</a:t>
            </a:r>
            <a:endParaRPr lang="en-US" dirty="0"/>
          </a:p>
        </p:txBody>
      </p:sp>
      <p:sp>
        <p:nvSpPr>
          <p:cNvPr id="3" name="Text Placeholder 2"/>
          <p:cNvSpPr>
            <a:spLocks noGrp="1"/>
          </p:cNvSpPr>
          <p:nvPr>
            <p:ph type="body" idx="1" hasCustomPrompt="1"/>
          </p:nvPr>
        </p:nvSpPr>
        <p:spPr>
          <a:xfrm>
            <a:off x="479425" y="3065463"/>
            <a:ext cx="9540000" cy="1500187"/>
          </a:xfrm>
        </p:spPr>
        <p:txBody>
          <a:bodyPr/>
          <a:lstStyle>
            <a:lvl1pPr marL="0" indent="0">
              <a:buNone/>
              <a:defRPr sz="240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r>
              <a:rPr lang="en-US" dirty="0"/>
              <a:t>20xx-xx-xx</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
        <p:nvSpPr>
          <p:cNvPr id="7" name="textruta 10">
            <a:extLst>
              <a:ext uri="{FF2B5EF4-FFF2-40B4-BE49-F238E27FC236}">
                <a16:creationId xmlns:a16="http://schemas.microsoft.com/office/drawing/2014/main" id="{5E7829D9-136D-4CC9-ABE6-8E61D5670ABB}"/>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spTree>
    <p:extLst>
      <p:ext uri="{BB962C8B-B14F-4D97-AF65-F5344CB8AC3E}">
        <p14:creationId xmlns:p14="http://schemas.microsoft.com/office/powerpoint/2010/main" val="388928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Full Pic">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79425" y="1808162"/>
            <a:ext cx="5220000" cy="4321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92575" y="441325"/>
            <a:ext cx="5220000" cy="56880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20xx-xx-xx</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textruta 10">
            <a:extLst>
              <a:ext uri="{FF2B5EF4-FFF2-40B4-BE49-F238E27FC236}">
                <a16:creationId xmlns:a16="http://schemas.microsoft.com/office/drawing/2014/main" id="{531FA636-9C67-4ECD-8E2E-26D8753C5A80}"/>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sp>
        <p:nvSpPr>
          <p:cNvPr id="8" name="Title 7">
            <a:extLst>
              <a:ext uri="{FF2B5EF4-FFF2-40B4-BE49-F238E27FC236}">
                <a16:creationId xmlns:a16="http://schemas.microsoft.com/office/drawing/2014/main" id="{D1163B8A-4C81-4483-BCC7-9E15609F9A56}"/>
              </a:ext>
            </a:extLst>
          </p:cNvPr>
          <p:cNvSpPr>
            <a:spLocks noGrp="1"/>
          </p:cNvSpPr>
          <p:nvPr>
            <p:ph type="title"/>
          </p:nvPr>
        </p:nvSpPr>
        <p:spPr>
          <a:xfrm>
            <a:off x="479425" y="453772"/>
            <a:ext cx="5220000" cy="900000"/>
          </a:xfrm>
        </p:spPr>
        <p:txBody>
          <a:bodyPr/>
          <a:lstStyle/>
          <a:p>
            <a:r>
              <a:rPr lang="en-US"/>
              <a:t>Click to edit Master title style</a:t>
            </a:r>
            <a:endParaRPr lang="en-US" dirty="0"/>
          </a:p>
        </p:txBody>
      </p:sp>
    </p:spTree>
    <p:extLst>
      <p:ext uri="{BB962C8B-B14F-4D97-AF65-F5344CB8AC3E}">
        <p14:creationId xmlns:p14="http://schemas.microsoft.com/office/powerpoint/2010/main" val="428326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3BC575-D87B-4642-854D-B2A1400E2C12}"/>
              </a:ext>
            </a:extLst>
          </p:cNvPr>
          <p:cNvSpPr/>
          <p:nvPr userDrawn="1"/>
        </p:nvSpPr>
        <p:spPr bwMode="ltGray">
          <a:xfrm>
            <a:off x="0" y="6426000"/>
            <a:ext cx="121920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79425" y="441438"/>
            <a:ext cx="11233150" cy="90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79425" y="1808163"/>
            <a:ext cx="11233150" cy="43211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72577" y="6457590"/>
            <a:ext cx="1080000" cy="360000"/>
          </a:xfrm>
          <a:prstGeom prst="rect">
            <a:avLst/>
          </a:prstGeom>
        </p:spPr>
        <p:txBody>
          <a:bodyPr vert="horz" lIns="0" tIns="0" rIns="0" bIns="0" rtlCol="0" anchor="ctr"/>
          <a:lstStyle>
            <a:lvl1pPr algn="l">
              <a:defRPr sz="1050">
                <a:solidFill>
                  <a:schemeClr val="bg1"/>
                </a:solidFill>
              </a:defRPr>
            </a:lvl1pPr>
          </a:lstStyle>
          <a:p>
            <a:r>
              <a:rPr lang="en-US" dirty="0"/>
              <a:t>20xx-xx-xx</a:t>
            </a:r>
          </a:p>
        </p:txBody>
      </p:sp>
      <p:sp>
        <p:nvSpPr>
          <p:cNvPr id="5" name="Footer Placeholder 4"/>
          <p:cNvSpPr>
            <a:spLocks noGrp="1"/>
          </p:cNvSpPr>
          <p:nvPr>
            <p:ph type="ftr" sz="quarter" idx="3"/>
          </p:nvPr>
        </p:nvSpPr>
        <p:spPr>
          <a:xfrm>
            <a:off x="479423" y="6462715"/>
            <a:ext cx="5040000" cy="360000"/>
          </a:xfrm>
          <a:prstGeom prst="rect">
            <a:avLst/>
          </a:prstGeom>
        </p:spPr>
        <p:txBody>
          <a:bodyPr vert="horz" lIns="0" tIns="0" rIns="0" bIns="0" rtlCol="0" anchor="ctr"/>
          <a:lstStyle>
            <a:lvl1pPr algn="l">
              <a:defRPr sz="1050">
                <a:solidFill>
                  <a:schemeClr val="bg1"/>
                </a:solidFill>
              </a:defRPr>
            </a:lvl1pPr>
          </a:lstStyle>
          <a:p>
            <a:endParaRPr lang="en-US" dirty="0"/>
          </a:p>
        </p:txBody>
      </p:sp>
      <p:sp>
        <p:nvSpPr>
          <p:cNvPr id="6" name="Slide Number Placeholder 5"/>
          <p:cNvSpPr>
            <a:spLocks noGrp="1"/>
          </p:cNvSpPr>
          <p:nvPr>
            <p:ph type="sldNum" sz="quarter" idx="4"/>
          </p:nvPr>
        </p:nvSpPr>
        <p:spPr>
          <a:xfrm>
            <a:off x="5844000" y="6457590"/>
            <a:ext cx="504000" cy="360000"/>
          </a:xfrm>
          <a:prstGeom prst="rect">
            <a:avLst/>
          </a:prstGeom>
        </p:spPr>
        <p:txBody>
          <a:bodyPr vert="horz" lIns="0" tIns="0" rIns="0" bIns="0" rtlCol="0" anchor="ctr"/>
          <a:lstStyle>
            <a:lvl1pPr algn="ctr">
              <a:defRPr sz="1050">
                <a:solidFill>
                  <a:schemeClr val="bg1"/>
                </a:solidFill>
              </a:defRPr>
            </a:lvl1pPr>
          </a:lstStyle>
          <a:p>
            <a:fld id="{0B1617BE-BA58-4B59-88D5-A8C7B239E913}" type="slidenum">
              <a:rPr lang="en-US" smtClean="0"/>
              <a:pPr/>
              <a:t>‹#›</a:t>
            </a:fld>
            <a:endParaRPr lang="en-US" dirty="0"/>
          </a:p>
        </p:txBody>
      </p:sp>
      <p:pic>
        <p:nvPicPr>
          <p:cNvPr id="9" name="Picture 8">
            <a:extLst>
              <a:ext uri="{FF2B5EF4-FFF2-40B4-BE49-F238E27FC236}">
                <a16:creationId xmlns:a16="http://schemas.microsoft.com/office/drawing/2014/main" id="{59C64CF0-EC05-4770-8E39-2CDC773791ED}"/>
              </a:ext>
            </a:extLst>
          </p:cNvPr>
          <p:cNvPicPr>
            <a:picLocks noChangeAspect="1"/>
          </p:cNvPicPr>
          <p:nvPr userDrawn="1"/>
        </p:nvPicPr>
        <p:blipFill>
          <a:blip r:embed="rId27"/>
          <a:stretch>
            <a:fillRect/>
          </a:stretch>
        </p:blipFill>
        <p:spPr bwMode="black">
          <a:xfrm>
            <a:off x="10749619" y="6554364"/>
            <a:ext cx="1188000" cy="164062"/>
          </a:xfrm>
          <a:prstGeom prst="rect">
            <a:avLst/>
          </a:prstGeom>
        </p:spPr>
      </p:pic>
      <p:sp>
        <p:nvSpPr>
          <p:cNvPr id="10" name="textruta 9">
            <a:extLst>
              <a:ext uri="{FF2B5EF4-FFF2-40B4-BE49-F238E27FC236}">
                <a16:creationId xmlns:a16="http://schemas.microsoft.com/office/drawing/2014/main" id="{8A0D2A36-744F-44D7-9236-DF15871B4AAE}"/>
              </a:ext>
            </a:extLst>
          </p:cNvPr>
          <p:cNvSpPr txBox="1"/>
          <p:nvPr userDrawn="1">
            <p:custDataLst>
              <p:tags r:id="rId26"/>
            </p:custDataLst>
          </p:nvPr>
        </p:nvSpPr>
        <p:spPr>
          <a:xfrm>
            <a:off x="7897812" y="6555484"/>
            <a:ext cx="1905000" cy="164212"/>
          </a:xfrm>
          <a:prstGeom prst="rect">
            <a:avLst/>
          </a:prstGeom>
        </p:spPr>
        <p:txBody>
          <a:bodyPr vert="horz" lIns="0" tIns="0" rIns="0" bIns="0" rtlCol="0" anchor="ctr"/>
          <a:lstStyle>
            <a:defPPr>
              <a:defRPr lang="en-US"/>
            </a:defPPr>
            <a:lvl1pPr algn="ctr">
              <a:defRPr sz="1050">
                <a:solidFill>
                  <a:schemeClr val="bg1"/>
                </a:solidFill>
              </a:defRPr>
            </a:lvl1pPr>
          </a:lstStyle>
          <a:p>
            <a:pPr lvl="0"/>
            <a:r>
              <a:rPr lang="en-US"/>
              <a:t>Internal</a:t>
            </a:r>
            <a:endParaRPr lang="en-US" dirty="0"/>
          </a:p>
        </p:txBody>
      </p:sp>
      <p:sp>
        <p:nvSpPr>
          <p:cNvPr id="11" name="TextBox 10">
            <a:extLst>
              <a:ext uri="{FF2B5EF4-FFF2-40B4-BE49-F238E27FC236}">
                <a16:creationId xmlns:a16="http://schemas.microsoft.com/office/drawing/2014/main" id="{0EC0B488-C166-4B40-854E-9342BE06F7A7}"/>
              </a:ext>
            </a:extLst>
          </p:cNvPr>
          <p:cNvSpPr txBox="1"/>
          <p:nvPr userDrawn="1"/>
        </p:nvSpPr>
        <p:spPr>
          <a:xfrm>
            <a:off x="0" y="6894715"/>
            <a:ext cx="3187091" cy="276999"/>
          </a:xfrm>
          <a:prstGeom prst="rect">
            <a:avLst/>
          </a:prstGeom>
          <a:noFill/>
        </p:spPr>
        <p:txBody>
          <a:bodyPr wrap="none" rtlCol="0">
            <a:spAutoFit/>
          </a:bodyPr>
          <a:lstStyle/>
          <a:p>
            <a:r>
              <a:rPr lang="en-GB" sz="1200" b="1" i="0" u="none" strike="noStrike" kern="1200" baseline="0" dirty="0">
                <a:solidFill>
                  <a:schemeClr val="tx1"/>
                </a:solidFill>
                <a:latin typeface="+mn-lt"/>
                <a:ea typeface="+mn-ea"/>
                <a:cs typeface="+mn-cs"/>
              </a:rPr>
              <a:t>© ASSA ABLOY. All rights reserved</a:t>
            </a:r>
            <a:endParaRPr lang="en-GB" sz="1200" b="1" dirty="0">
              <a:solidFill>
                <a:schemeClr val="tx1"/>
              </a:solidFill>
            </a:endParaRPr>
          </a:p>
        </p:txBody>
      </p:sp>
    </p:spTree>
    <p:extLst>
      <p:ext uri="{BB962C8B-B14F-4D97-AF65-F5344CB8AC3E}">
        <p14:creationId xmlns:p14="http://schemas.microsoft.com/office/powerpoint/2010/main" val="284732906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56" r:id="rId4"/>
    <p:sldLayoutId id="2147483657" r:id="rId5"/>
    <p:sldLayoutId id="2147483650" r:id="rId6"/>
    <p:sldLayoutId id="2147483673" r:id="rId7"/>
    <p:sldLayoutId id="2147483651" r:id="rId8"/>
    <p:sldLayoutId id="2147483660" r:id="rId9"/>
    <p:sldLayoutId id="2147483659" r:id="rId10"/>
    <p:sldLayoutId id="2147483652" r:id="rId11"/>
    <p:sldLayoutId id="2147483658" r:id="rId12"/>
    <p:sldLayoutId id="2147483662" r:id="rId13"/>
    <p:sldLayoutId id="2147483661" r:id="rId14"/>
    <p:sldLayoutId id="2147483663" r:id="rId15"/>
    <p:sldLayoutId id="2147483664" r:id="rId16"/>
    <p:sldLayoutId id="2147483665" r:id="rId17"/>
    <p:sldLayoutId id="2147483675" r:id="rId18"/>
    <p:sldLayoutId id="2147483676" r:id="rId19"/>
    <p:sldLayoutId id="2147483654" r:id="rId20"/>
    <p:sldLayoutId id="2147483655" r:id="rId21"/>
    <p:sldLayoutId id="2147483672" r:id="rId22"/>
    <p:sldLayoutId id="2147483674" r:id="rId23"/>
    <p:sldLayoutId id="2147483678" r:id="rId24"/>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1139" userDrawn="1">
          <p15:clr>
            <a:srgbClr val="F26B43"/>
          </p15:clr>
        </p15:guide>
        <p15:guide id="3" orient="horz" pos="278" userDrawn="1">
          <p15:clr>
            <a:srgbClr val="F26B43"/>
          </p15:clr>
        </p15:guide>
        <p15:guide id="4" orient="horz" pos="3861" userDrawn="1">
          <p15:clr>
            <a:srgbClr val="F26B43"/>
          </p15:clr>
        </p15:guide>
        <p15:guide id="5" orient="horz" pos="4042" userDrawn="1">
          <p15:clr>
            <a:srgbClr val="F26B43"/>
          </p15:clr>
        </p15:guide>
        <p15:guide id="6" orient="horz" pos="4224" userDrawn="1">
          <p15:clr>
            <a:srgbClr val="F26B43"/>
          </p15:clr>
        </p15:guide>
        <p15:guide id="7" pos="302" userDrawn="1">
          <p15:clr>
            <a:srgbClr val="F26B43"/>
          </p15:clr>
        </p15:guide>
        <p15:guide id="8" pos="7378" userDrawn="1">
          <p15:clr>
            <a:srgbClr val="F26B43"/>
          </p15:clr>
        </p15:guide>
        <p15:guide id="9" orient="horz" pos="84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incedo/"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65.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9425" y="2740893"/>
            <a:ext cx="11242770" cy="2394871"/>
          </a:xfrm>
        </p:spPr>
        <p:txBody>
          <a:bodyPr/>
          <a:lstStyle/>
          <a:p>
            <a:r>
              <a:rPr lang="en-GB" sz="4800" dirty="0" err="1"/>
              <a:t>Incedo</a:t>
            </a:r>
            <a:r>
              <a:rPr lang="en-GB" sz="4800" dirty="0"/>
              <a:t> Lite Product </a:t>
            </a:r>
          </a:p>
        </p:txBody>
      </p:sp>
      <p:sp>
        <p:nvSpPr>
          <p:cNvPr id="8" name="Subtitle 7"/>
          <p:cNvSpPr>
            <a:spLocks noGrp="1"/>
          </p:cNvSpPr>
          <p:nvPr>
            <p:ph type="subTitle" idx="1"/>
          </p:nvPr>
        </p:nvSpPr>
        <p:spPr/>
        <p:txBody>
          <a:bodyPr/>
          <a:lstStyle/>
          <a:p>
            <a:r>
              <a:rPr lang="en-GB" dirty="0"/>
              <a:t>User manual and technical presentation</a:t>
            </a:r>
          </a:p>
        </p:txBody>
      </p:sp>
      <p:sp>
        <p:nvSpPr>
          <p:cNvPr id="9"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Tree>
    <p:extLst>
      <p:ext uri="{BB962C8B-B14F-4D97-AF65-F5344CB8AC3E}">
        <p14:creationId xmlns:p14="http://schemas.microsoft.com/office/powerpoint/2010/main" val="219132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79425" y="1083473"/>
            <a:ext cx="11132921" cy="923330"/>
          </a:xfrm>
          <a:prstGeom prst="rect">
            <a:avLst/>
          </a:prstGeom>
          <a:noFill/>
        </p:spPr>
        <p:txBody>
          <a:bodyPr wrap="square" rtlCol="0">
            <a:spAutoFit/>
          </a:bodyPr>
          <a:lstStyle/>
          <a:p>
            <a:pPr algn="l"/>
            <a:r>
              <a:rPr lang="en-GB" dirty="0"/>
              <a:t>The configuration of </a:t>
            </a:r>
            <a:r>
              <a:rPr lang="en-GB" dirty="0" err="1"/>
              <a:t>Incedo</a:t>
            </a:r>
            <a:r>
              <a:rPr lang="en-GB" dirty="0"/>
              <a:t> is flexible allowing you to install the equipment that is best suited to the application – The system can be installed in a central location running cables to each door, local to each door with a controller and reader module or a combination of both</a:t>
            </a:r>
          </a:p>
        </p:txBody>
      </p:sp>
      <p:sp>
        <p:nvSpPr>
          <p:cNvPr id="8" name="TextBox 7"/>
          <p:cNvSpPr txBox="1"/>
          <p:nvPr/>
        </p:nvSpPr>
        <p:spPr>
          <a:xfrm>
            <a:off x="738116" y="2412256"/>
            <a:ext cx="3230336" cy="738664"/>
          </a:xfrm>
          <a:prstGeom prst="rect">
            <a:avLst/>
          </a:prstGeom>
          <a:noFill/>
        </p:spPr>
        <p:txBody>
          <a:bodyPr wrap="square" rtlCol="0">
            <a:spAutoFit/>
          </a:bodyPr>
          <a:lstStyle/>
          <a:p>
            <a:pPr algn="l"/>
            <a:r>
              <a:rPr lang="en-GB" sz="1400" b="1" dirty="0"/>
              <a:t>Option A </a:t>
            </a:r>
            <a:r>
              <a:rPr lang="en-GB" sz="1400" dirty="0"/>
              <a:t>– Install a Metal Controller in a central point and run the door cables out</a:t>
            </a:r>
          </a:p>
        </p:txBody>
      </p:sp>
      <p:sp>
        <p:nvSpPr>
          <p:cNvPr id="80" name="TextBox 79"/>
          <p:cNvSpPr txBox="1"/>
          <p:nvPr/>
        </p:nvSpPr>
        <p:spPr>
          <a:xfrm>
            <a:off x="4191248" y="2382040"/>
            <a:ext cx="3710549" cy="738664"/>
          </a:xfrm>
          <a:prstGeom prst="rect">
            <a:avLst/>
          </a:prstGeom>
          <a:noFill/>
        </p:spPr>
        <p:txBody>
          <a:bodyPr wrap="square" rtlCol="0">
            <a:spAutoFit/>
          </a:bodyPr>
          <a:lstStyle/>
          <a:p>
            <a:pPr algn="l"/>
            <a:r>
              <a:rPr lang="en-GB" sz="1400" b="1" dirty="0"/>
              <a:t>Option B </a:t>
            </a:r>
            <a:r>
              <a:rPr lang="en-GB" sz="1400" dirty="0">
                <a:solidFill>
                  <a:schemeClr val="tx1">
                    <a:lumMod val="75000"/>
                    <a:lumOff val="25000"/>
                  </a:schemeClr>
                </a:solidFill>
              </a:rPr>
              <a:t>– </a:t>
            </a:r>
            <a:r>
              <a:rPr lang="en-GB" sz="1400" dirty="0"/>
              <a:t>Install Plastic Controller and Reader Module local to the door and connect controllers via RS485</a:t>
            </a:r>
          </a:p>
        </p:txBody>
      </p:sp>
      <p:sp>
        <p:nvSpPr>
          <p:cNvPr id="41"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Wiring Consideration</a:t>
            </a:r>
          </a:p>
        </p:txBody>
      </p:sp>
      <p:sp>
        <p:nvSpPr>
          <p:cNvPr id="42"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47" name="TextBox 46"/>
          <p:cNvSpPr txBox="1"/>
          <p:nvPr/>
        </p:nvSpPr>
        <p:spPr>
          <a:xfrm>
            <a:off x="7901797" y="2392444"/>
            <a:ext cx="3710549" cy="523220"/>
          </a:xfrm>
          <a:prstGeom prst="rect">
            <a:avLst/>
          </a:prstGeom>
          <a:noFill/>
        </p:spPr>
        <p:txBody>
          <a:bodyPr wrap="square" rtlCol="0">
            <a:spAutoFit/>
          </a:bodyPr>
          <a:lstStyle/>
          <a:p>
            <a:pPr algn="l"/>
            <a:r>
              <a:rPr lang="en-GB" sz="1400" b="1" dirty="0"/>
              <a:t>Option C </a:t>
            </a:r>
            <a:r>
              <a:rPr lang="en-GB" sz="1400" dirty="0">
                <a:solidFill>
                  <a:schemeClr val="tx1">
                    <a:lumMod val="75000"/>
                    <a:lumOff val="25000"/>
                  </a:schemeClr>
                </a:solidFill>
              </a:rPr>
              <a:t>– </a:t>
            </a:r>
            <a:r>
              <a:rPr lang="en-GB" sz="1400" dirty="0"/>
              <a:t>A combination of options A and B.</a:t>
            </a:r>
          </a:p>
        </p:txBody>
      </p:sp>
      <p:sp>
        <p:nvSpPr>
          <p:cNvPr id="12" name="Subtitle 2"/>
          <p:cNvSpPr txBox="1">
            <a:spLocks/>
          </p:cNvSpPr>
          <p:nvPr/>
        </p:nvSpPr>
        <p:spPr>
          <a:xfrm>
            <a:off x="9719094" y="6858000"/>
            <a:ext cx="2472906"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pic>
        <p:nvPicPr>
          <p:cNvPr id="2" name="Picture 1"/>
          <p:cNvPicPr>
            <a:picLocks noChangeAspect="1"/>
          </p:cNvPicPr>
          <p:nvPr/>
        </p:nvPicPr>
        <p:blipFill>
          <a:blip r:embed="rId3"/>
          <a:stretch>
            <a:fillRect/>
          </a:stretch>
        </p:blipFill>
        <p:spPr>
          <a:xfrm>
            <a:off x="479425" y="3197525"/>
            <a:ext cx="3510808" cy="2999656"/>
          </a:xfrm>
          <a:prstGeom prst="rect">
            <a:avLst/>
          </a:prstGeom>
        </p:spPr>
      </p:pic>
      <p:pic>
        <p:nvPicPr>
          <p:cNvPr id="4" name="Picture 3"/>
          <p:cNvPicPr>
            <a:picLocks noChangeAspect="1"/>
          </p:cNvPicPr>
          <p:nvPr/>
        </p:nvPicPr>
        <p:blipFill>
          <a:blip r:embed="rId4"/>
          <a:stretch>
            <a:fillRect/>
          </a:stretch>
        </p:blipFill>
        <p:spPr>
          <a:xfrm>
            <a:off x="4427037" y="3197525"/>
            <a:ext cx="2769529" cy="1618224"/>
          </a:xfrm>
          <a:prstGeom prst="rect">
            <a:avLst/>
          </a:prstGeom>
        </p:spPr>
      </p:pic>
      <p:pic>
        <p:nvPicPr>
          <p:cNvPr id="5" name="Picture 4"/>
          <p:cNvPicPr>
            <a:picLocks noChangeAspect="1"/>
          </p:cNvPicPr>
          <p:nvPr/>
        </p:nvPicPr>
        <p:blipFill>
          <a:blip r:embed="rId5"/>
          <a:stretch>
            <a:fillRect/>
          </a:stretch>
        </p:blipFill>
        <p:spPr>
          <a:xfrm>
            <a:off x="7901797" y="3153417"/>
            <a:ext cx="3395322" cy="3087871"/>
          </a:xfrm>
          <a:prstGeom prst="rect">
            <a:avLst/>
          </a:prstGeom>
        </p:spPr>
      </p:pic>
    </p:spTree>
    <p:extLst>
      <p:ext uri="{BB962C8B-B14F-4D97-AF65-F5344CB8AC3E}">
        <p14:creationId xmlns:p14="http://schemas.microsoft.com/office/powerpoint/2010/main" val="253760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079406"/>
            <a:ext cx="11233150" cy="4857428"/>
          </a:xfrm>
        </p:spPr>
        <p:txBody>
          <a:bodyPr/>
          <a:lstStyle/>
          <a:p>
            <a:endParaRPr lang="en-GB" dirty="0">
              <a:solidFill>
                <a:schemeClr val="tx1"/>
              </a:solidFill>
            </a:endParaRPr>
          </a:p>
          <a:p>
            <a:r>
              <a:rPr lang="en-GB" sz="1800" dirty="0">
                <a:solidFill>
                  <a:schemeClr val="tx1"/>
                </a:solidFill>
              </a:rPr>
              <a:t>Only the Master Cluster Controller is connected to the Customers Network</a:t>
            </a:r>
          </a:p>
          <a:p>
            <a:r>
              <a:rPr lang="en-GB" sz="1800" dirty="0">
                <a:solidFill>
                  <a:schemeClr val="tx1"/>
                </a:solidFill>
              </a:rPr>
              <a:t>Network Configuration options for the Controller are DHCP or Static IP</a:t>
            </a:r>
          </a:p>
          <a:p>
            <a:r>
              <a:rPr lang="en-GB" sz="1800" dirty="0">
                <a:solidFill>
                  <a:schemeClr val="tx1"/>
                </a:solidFill>
              </a:rPr>
              <a:t>Only the Master Cluster Controller can be connected to the </a:t>
            </a:r>
            <a:r>
              <a:rPr lang="en-GB" sz="1800" dirty="0" err="1">
                <a:solidFill>
                  <a:schemeClr val="tx1"/>
                </a:solidFill>
              </a:rPr>
              <a:t>Aperio</a:t>
            </a:r>
            <a:r>
              <a:rPr lang="en-GB" sz="1800" dirty="0">
                <a:solidFill>
                  <a:schemeClr val="tx1"/>
                </a:solidFill>
              </a:rPr>
              <a:t> RS485 bus </a:t>
            </a:r>
          </a:p>
          <a:p>
            <a:r>
              <a:rPr lang="en-GB" sz="1800" dirty="0">
                <a:solidFill>
                  <a:schemeClr val="tx1"/>
                </a:solidFill>
              </a:rPr>
              <a:t>Up to 4 Reader Modules can be connected to a controller, Master or Slave, allowing 4 doors read IN/OUT or 8 doors read IN</a:t>
            </a:r>
          </a:p>
          <a:p>
            <a:r>
              <a:rPr lang="en-GB" sz="1800" dirty="0" err="1">
                <a:solidFill>
                  <a:schemeClr val="tx1"/>
                </a:solidFill>
              </a:rPr>
              <a:t>Incedo</a:t>
            </a:r>
            <a:r>
              <a:rPr lang="en-GB" sz="1800" dirty="0">
                <a:solidFill>
                  <a:schemeClr val="tx1"/>
                </a:solidFill>
              </a:rPr>
              <a:t> </a:t>
            </a:r>
            <a:r>
              <a:rPr lang="en-GB" sz="1800" dirty="0" err="1">
                <a:solidFill>
                  <a:schemeClr val="tx1"/>
                </a:solidFill>
              </a:rPr>
              <a:t>Lite</a:t>
            </a:r>
            <a:r>
              <a:rPr lang="en-GB" sz="1800" dirty="0">
                <a:solidFill>
                  <a:schemeClr val="tx1"/>
                </a:solidFill>
              </a:rPr>
              <a:t> can be configured to manage up to 32 doors (16 doors with IN/OUT readers)</a:t>
            </a:r>
          </a:p>
          <a:p>
            <a:r>
              <a:rPr lang="en-GB" sz="1800" dirty="0">
                <a:solidFill>
                  <a:schemeClr val="tx1"/>
                </a:solidFill>
              </a:rPr>
              <a:t>A combination of Wired and Aperio readers can be installed. Combined maximum 32 readers  </a:t>
            </a:r>
          </a:p>
          <a:p>
            <a:r>
              <a:rPr lang="en-GB" sz="1800" dirty="0">
                <a:solidFill>
                  <a:schemeClr val="tx1"/>
                </a:solidFill>
              </a:rPr>
              <a:t>Slave controllers will run independently if the Master Controller fails</a:t>
            </a:r>
          </a:p>
          <a:p>
            <a:r>
              <a:rPr lang="en-GB" sz="1800" dirty="0">
                <a:solidFill>
                  <a:schemeClr val="tx1"/>
                </a:solidFill>
              </a:rPr>
              <a:t>Additional reader modules can be added without powering down the controller allowing uninterrupted use of the system during maintenance</a:t>
            </a:r>
          </a:p>
        </p:txBody>
      </p:sp>
      <p:sp>
        <p:nvSpPr>
          <p:cNvPr id="4" name="Slide Number Placeholder 3"/>
          <p:cNvSpPr>
            <a:spLocks noGrp="1"/>
          </p:cNvSpPr>
          <p:nvPr>
            <p:ph type="sldNum" sz="quarter" idx="12"/>
          </p:nvPr>
        </p:nvSpPr>
        <p:spPr/>
        <p:txBody>
          <a:bodyPr/>
          <a:lstStyle/>
          <a:p>
            <a:fld id="{0B1617BE-BA58-4B59-88D5-A8C7B239E913}" type="slidenum">
              <a:rPr lang="en-US" smtClean="0"/>
              <a:t>11</a:t>
            </a:fld>
            <a:endParaRPr lang="en-US" dirty="0"/>
          </a:p>
        </p:txBody>
      </p:sp>
      <p:sp>
        <p:nvSpPr>
          <p:cNvPr id="6"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Cluster Controller</a:t>
            </a:r>
          </a:p>
        </p:txBody>
      </p:sp>
      <p:sp>
        <p:nvSpPr>
          <p:cNvPr id="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7"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84404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097281"/>
            <a:ext cx="11233150" cy="5303519"/>
          </a:xfrm>
        </p:spPr>
        <p:txBody>
          <a:bodyPr/>
          <a:lstStyle/>
          <a:p>
            <a:r>
              <a:rPr lang="en-GB" dirty="0"/>
              <a:t>Aperio Hubs can only be connected to the RS485 Bus on the Master Controller</a:t>
            </a:r>
          </a:p>
          <a:p>
            <a:r>
              <a:rPr lang="en-GB" dirty="0"/>
              <a:t>Aperio Hubs are connected to the Host RS485 connection</a:t>
            </a:r>
          </a:p>
          <a:p>
            <a:r>
              <a:rPr lang="en-GB" dirty="0"/>
              <a:t>Up to 8 Aperio readers can be paired with an Aperio AH30 Hub</a:t>
            </a:r>
          </a:p>
          <a:p>
            <a:r>
              <a:rPr lang="en-GB" dirty="0"/>
              <a:t>A maximum of 32 Aperio readers can be installed</a:t>
            </a:r>
          </a:p>
          <a:p>
            <a:r>
              <a:rPr lang="en-GB" dirty="0"/>
              <a:t>A maximum of 8 Hubs can be attached to the RS485 Bus</a:t>
            </a:r>
          </a:p>
          <a:p>
            <a:r>
              <a:rPr lang="en-GB" dirty="0"/>
              <a:t>The number of available Aperio doors is reduced by the total number of wired readers attached to the system. Example. If there are 4 wired readers then the number of available doors for use with Aperio is 28</a:t>
            </a:r>
          </a:p>
          <a:p>
            <a:r>
              <a:rPr lang="en-GB" dirty="0"/>
              <a:t>Each Hub requires a Unique address set via dip switch</a:t>
            </a:r>
          </a:p>
          <a:p>
            <a:r>
              <a:rPr lang="en-GB" dirty="0"/>
              <a:t>The RS485 bus requires termination at both ends. The Master controller (see slide 6) and the last Aperio Hub - set via dip switch on the last Hub on the Bus (slide 13 &amp; 14)</a:t>
            </a:r>
          </a:p>
          <a:p>
            <a:r>
              <a:rPr lang="en-GB" dirty="0"/>
              <a:t>Commissioning Aperio devices requires a USB wireless programming dongle, commissioning software and unique Encryption key</a:t>
            </a:r>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12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277" y="441438"/>
            <a:ext cx="1108297" cy="900000"/>
          </a:xfrm>
          <a:prstGeom prst="rect">
            <a:avLst/>
          </a:prstGeom>
        </p:spPr>
      </p:pic>
      <p:sp>
        <p:nvSpPr>
          <p:cNvPr id="8"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Aperio Doors</a:t>
            </a:r>
          </a:p>
        </p:txBody>
      </p:sp>
      <p:sp>
        <p:nvSpPr>
          <p:cNvPr id="10"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139614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79425" y="1097281"/>
            <a:ext cx="4225419" cy="3070646"/>
          </a:xfrm>
          <a:prstGeom prst="rect">
            <a:avLst/>
          </a:prstGeom>
        </p:spPr>
      </p:pic>
      <p:sp>
        <p:nvSpPr>
          <p:cNvPr id="4" name="Slide Number Placeholder 3"/>
          <p:cNvSpPr>
            <a:spLocks noGrp="1"/>
          </p:cNvSpPr>
          <p:nvPr>
            <p:ph type="sldNum" sz="quarter" idx="12"/>
          </p:nvPr>
        </p:nvSpPr>
        <p:spPr/>
        <p:txBody>
          <a:bodyPr/>
          <a:lstStyle/>
          <a:p>
            <a:fld id="{0B1617BE-BA58-4B59-88D5-A8C7B239E913}" type="slidenum">
              <a:rPr lang="en-US" smtClean="0"/>
              <a:t>13</a:t>
            </a:fld>
            <a:endParaRPr lang="en-US" dirty="0"/>
          </a:p>
        </p:txBody>
      </p:sp>
      <p:sp>
        <p:nvSpPr>
          <p:cNvPr id="7" name="TextBox 6"/>
          <p:cNvSpPr txBox="1"/>
          <p:nvPr/>
        </p:nvSpPr>
        <p:spPr>
          <a:xfrm>
            <a:off x="479425" y="4175377"/>
            <a:ext cx="10940263" cy="2462213"/>
          </a:xfrm>
          <a:prstGeom prst="rect">
            <a:avLst/>
          </a:prstGeom>
          <a:noFill/>
        </p:spPr>
        <p:txBody>
          <a:bodyPr wrap="square" rtlCol="0">
            <a:spAutoFit/>
          </a:bodyPr>
          <a:lstStyle/>
          <a:p>
            <a:pPr algn="l"/>
            <a:r>
              <a:rPr lang="en-GB" sz="1400" dirty="0"/>
              <a:t>Connect the AH30 Aperio Hub to the RS485 Host connector on the Master Controller.</a:t>
            </a:r>
          </a:p>
          <a:p>
            <a:pPr algn="l"/>
            <a:endParaRPr lang="en-GB" sz="1400" dirty="0"/>
          </a:p>
          <a:p>
            <a:pPr algn="l"/>
            <a:r>
              <a:rPr lang="en-GB" sz="1400" dirty="0"/>
              <a:t>Aperio Hubs are connected to the Master Controller only and cannot be connect to a Slave Controller.</a:t>
            </a:r>
          </a:p>
          <a:p>
            <a:pPr algn="l"/>
            <a:endParaRPr lang="en-GB" sz="1400" dirty="0"/>
          </a:p>
          <a:p>
            <a:r>
              <a:rPr lang="en-GB" sz="1400" dirty="0"/>
              <a:t>Each Hub requires a unique address set using dip switches 1 to 4. Binary addressing dip 1 = address 1, 2 = address 2, 1 &amp; 2 = address 3 etc.</a:t>
            </a:r>
          </a:p>
          <a:p>
            <a:pPr algn="l"/>
            <a:endParaRPr lang="en-GB" sz="1400" dirty="0"/>
          </a:p>
          <a:p>
            <a:r>
              <a:rPr lang="en-GB" sz="1400" dirty="0"/>
              <a:t>The last  hub on the 485 bus requires Pull Up and Pull down resistors and termination set using dip switches 6, 7 and 8</a:t>
            </a:r>
          </a:p>
          <a:p>
            <a:endParaRPr lang="en-GB" sz="1400" dirty="0"/>
          </a:p>
          <a:p>
            <a:r>
              <a:rPr lang="en-GB" sz="1400" dirty="0"/>
              <a:t>Apply Line termination to the Master Controller for the Host connection on the RS485 bus. See Slide 6.</a:t>
            </a:r>
          </a:p>
          <a:p>
            <a:endParaRPr lang="en-GB" sz="1400" dirty="0"/>
          </a:p>
        </p:txBody>
      </p:sp>
      <p:pic>
        <p:nvPicPr>
          <p:cNvPr id="3" name="Picture 2"/>
          <p:cNvPicPr>
            <a:picLocks noChangeAspect="1"/>
          </p:cNvPicPr>
          <p:nvPr/>
        </p:nvPicPr>
        <p:blipFill>
          <a:blip r:embed="rId3"/>
          <a:stretch>
            <a:fillRect/>
          </a:stretch>
        </p:blipFill>
        <p:spPr>
          <a:xfrm>
            <a:off x="6348000" y="1314230"/>
            <a:ext cx="3000455" cy="2811996"/>
          </a:xfrm>
          <a:prstGeom prst="rect">
            <a:avLst/>
          </a:prstGeom>
        </p:spPr>
      </p:pic>
      <p:sp>
        <p:nvSpPr>
          <p:cNvPr id="10"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Aperio Wiring and Dip Switch settings</a:t>
            </a:r>
          </a:p>
        </p:txBody>
      </p:sp>
      <p:sp>
        <p:nvSpPr>
          <p:cNvPr id="11"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24590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14</a:t>
            </a:fld>
            <a:endParaRPr lang="en-US" dirty="0"/>
          </a:p>
        </p:txBody>
      </p:sp>
      <p:sp>
        <p:nvSpPr>
          <p:cNvPr id="7" name="TextBox 6"/>
          <p:cNvSpPr txBox="1"/>
          <p:nvPr/>
        </p:nvSpPr>
        <p:spPr>
          <a:xfrm>
            <a:off x="479425" y="1344975"/>
            <a:ext cx="8152741" cy="2031325"/>
          </a:xfrm>
          <a:prstGeom prst="rect">
            <a:avLst/>
          </a:prstGeom>
          <a:noFill/>
        </p:spPr>
        <p:txBody>
          <a:bodyPr wrap="square" rtlCol="0">
            <a:spAutoFit/>
          </a:bodyPr>
          <a:lstStyle/>
          <a:p>
            <a:pPr algn="l"/>
            <a:r>
              <a:rPr lang="en-GB" sz="1400" dirty="0"/>
              <a:t>Connect the AH30 Aperio Hub to the RS485 Host connector on the Master Controller.</a:t>
            </a:r>
          </a:p>
          <a:p>
            <a:pPr algn="l"/>
            <a:endParaRPr lang="en-GB" sz="1400" dirty="0"/>
          </a:p>
          <a:p>
            <a:pPr algn="l"/>
            <a:r>
              <a:rPr lang="en-GB" sz="1400" dirty="0"/>
              <a:t>Aperio Hubs are connected to the Master Controller only and cannot be connect to a Slave Controller.</a:t>
            </a:r>
          </a:p>
          <a:p>
            <a:pPr algn="l"/>
            <a:endParaRPr lang="en-GB" sz="1400" dirty="0"/>
          </a:p>
          <a:p>
            <a:r>
              <a:rPr lang="en-GB" sz="1400" dirty="0"/>
              <a:t>Each Hub requires a unique address set using dip switches 1 to 4. Binary addressing dip 1 = address 1, 2 = address 2, 1 &amp; 2 = address 3 etc.</a:t>
            </a:r>
          </a:p>
          <a:p>
            <a:pPr algn="l"/>
            <a:endParaRPr lang="en-GB" sz="1400" dirty="0"/>
          </a:p>
          <a:p>
            <a:r>
              <a:rPr lang="en-GB" sz="1400" dirty="0"/>
              <a:t>The last  hub on the 485 bus requires termination, dip switches 6 and 7.</a:t>
            </a:r>
          </a:p>
        </p:txBody>
      </p:sp>
      <p:sp>
        <p:nvSpPr>
          <p:cNvPr id="10"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Aperio AH30 Gen5 Hub Configuration</a:t>
            </a:r>
          </a:p>
        </p:txBody>
      </p:sp>
      <p:sp>
        <p:nvSpPr>
          <p:cNvPr id="11" name="Subtitle 2"/>
          <p:cNvSpPr txBox="1">
            <a:spLocks/>
          </p:cNvSpPr>
          <p:nvPr/>
        </p:nvSpPr>
        <p:spPr>
          <a:xfrm>
            <a:off x="9707592" y="6858000"/>
            <a:ext cx="2484408"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pic>
        <p:nvPicPr>
          <p:cNvPr id="6" name="Picture 5"/>
          <p:cNvPicPr>
            <a:picLocks noChangeAspect="1"/>
          </p:cNvPicPr>
          <p:nvPr/>
        </p:nvPicPr>
        <p:blipFill>
          <a:blip r:embed="rId2"/>
          <a:stretch>
            <a:fillRect/>
          </a:stretch>
        </p:blipFill>
        <p:spPr>
          <a:xfrm>
            <a:off x="8844950" y="1247771"/>
            <a:ext cx="2159839" cy="2622662"/>
          </a:xfrm>
          <a:prstGeom prst="rect">
            <a:avLst/>
          </a:prstGeom>
        </p:spPr>
      </p:pic>
      <p:pic>
        <p:nvPicPr>
          <p:cNvPr id="12" name="Picture 11"/>
          <p:cNvPicPr>
            <a:picLocks noChangeAspect="1"/>
          </p:cNvPicPr>
          <p:nvPr/>
        </p:nvPicPr>
        <p:blipFill>
          <a:blip r:embed="rId3"/>
          <a:stretch>
            <a:fillRect/>
          </a:stretch>
        </p:blipFill>
        <p:spPr>
          <a:xfrm>
            <a:off x="479425" y="5199057"/>
            <a:ext cx="6153150" cy="1047750"/>
          </a:xfrm>
          <a:prstGeom prst="rect">
            <a:avLst/>
          </a:prstGeom>
        </p:spPr>
      </p:pic>
      <p:pic>
        <p:nvPicPr>
          <p:cNvPr id="13" name="Picture 12"/>
          <p:cNvPicPr>
            <a:picLocks noChangeAspect="1"/>
          </p:cNvPicPr>
          <p:nvPr/>
        </p:nvPicPr>
        <p:blipFill>
          <a:blip r:embed="rId4"/>
          <a:stretch>
            <a:fillRect/>
          </a:stretch>
        </p:blipFill>
        <p:spPr>
          <a:xfrm>
            <a:off x="8844950" y="4020923"/>
            <a:ext cx="2287147" cy="2225884"/>
          </a:xfrm>
          <a:prstGeom prst="rect">
            <a:avLst/>
          </a:prstGeom>
        </p:spPr>
      </p:pic>
      <p:sp>
        <p:nvSpPr>
          <p:cNvPr id="14" name="TextBox 13"/>
          <p:cNvSpPr txBox="1"/>
          <p:nvPr/>
        </p:nvSpPr>
        <p:spPr>
          <a:xfrm>
            <a:off x="479425" y="4254271"/>
            <a:ext cx="7792528" cy="523220"/>
          </a:xfrm>
          <a:prstGeom prst="rect">
            <a:avLst/>
          </a:prstGeom>
          <a:noFill/>
        </p:spPr>
        <p:txBody>
          <a:bodyPr wrap="square" rtlCol="0">
            <a:spAutoFit/>
          </a:bodyPr>
          <a:lstStyle/>
          <a:p>
            <a:pPr algn="l"/>
            <a:r>
              <a:rPr lang="en-GB" sz="1400" dirty="0"/>
              <a:t>Use the Aperio Programming application to set UID Revers Byte order for </a:t>
            </a:r>
            <a:r>
              <a:rPr lang="en-GB" sz="1400" dirty="0" err="1"/>
              <a:t>Mifare</a:t>
            </a:r>
            <a:r>
              <a:rPr lang="en-GB" sz="1400" dirty="0"/>
              <a:t> Credentials.</a:t>
            </a:r>
          </a:p>
        </p:txBody>
      </p:sp>
      <p:sp>
        <p:nvSpPr>
          <p:cNvPr id="3" name="TextBox 2"/>
          <p:cNvSpPr txBox="1"/>
          <p:nvPr/>
        </p:nvSpPr>
        <p:spPr>
          <a:xfrm>
            <a:off x="479425" y="3445953"/>
            <a:ext cx="7911201" cy="738664"/>
          </a:xfrm>
          <a:prstGeom prst="rect">
            <a:avLst/>
          </a:prstGeom>
          <a:noFill/>
        </p:spPr>
        <p:txBody>
          <a:bodyPr wrap="square" rtlCol="0">
            <a:spAutoFit/>
          </a:bodyPr>
          <a:lstStyle/>
          <a:p>
            <a:r>
              <a:rPr lang="en-GB" sz="1400" dirty="0"/>
              <a:t>Apply Line termination to the Master Controller for the Host connection on the RS485 bus. See Slide 7.</a:t>
            </a:r>
          </a:p>
          <a:p>
            <a:pPr algn="l"/>
            <a:endParaRPr lang="en-GB" sz="1400" dirty="0">
              <a:solidFill>
                <a:schemeClr val="tx1">
                  <a:lumMod val="75000"/>
                  <a:lumOff val="25000"/>
                </a:schemeClr>
              </a:solidFill>
            </a:endParaRPr>
          </a:p>
        </p:txBody>
      </p:sp>
    </p:spTree>
    <p:extLst>
      <p:ext uri="{BB962C8B-B14F-4D97-AF65-F5344CB8AC3E}">
        <p14:creationId xmlns:p14="http://schemas.microsoft.com/office/powerpoint/2010/main" val="16727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15</a:t>
            </a:fld>
            <a:endParaRPr lang="en-US" dirty="0"/>
          </a:p>
        </p:txBody>
      </p:sp>
      <p:sp>
        <p:nvSpPr>
          <p:cNvPr id="7" name="TextBox 6"/>
          <p:cNvSpPr txBox="1"/>
          <p:nvPr/>
        </p:nvSpPr>
        <p:spPr>
          <a:xfrm>
            <a:off x="479425" y="1875741"/>
            <a:ext cx="8152741" cy="1600438"/>
          </a:xfrm>
          <a:prstGeom prst="rect">
            <a:avLst/>
          </a:prstGeom>
          <a:noFill/>
        </p:spPr>
        <p:txBody>
          <a:bodyPr wrap="square" rtlCol="0">
            <a:spAutoFit/>
          </a:bodyPr>
          <a:lstStyle/>
          <a:p>
            <a:pPr algn="l"/>
            <a:r>
              <a:rPr lang="en-GB" sz="1400" dirty="0"/>
              <a:t>Connect the AH20 Aperio Hub to a </a:t>
            </a:r>
            <a:r>
              <a:rPr lang="en-GB" sz="1400" dirty="0" err="1"/>
              <a:t>Weigand</a:t>
            </a:r>
            <a:r>
              <a:rPr lang="en-GB" sz="1400" dirty="0"/>
              <a:t> module reader connector. Using 8-24v DC, </a:t>
            </a:r>
            <a:r>
              <a:rPr lang="en-GB" sz="1400" dirty="0" err="1"/>
              <a:t>Gnd</a:t>
            </a:r>
            <a:r>
              <a:rPr lang="en-GB" sz="1400" dirty="0"/>
              <a:t>, Green LED, Red LED, D0 and D1.</a:t>
            </a:r>
          </a:p>
          <a:p>
            <a:pPr algn="l"/>
            <a:endParaRPr lang="en-GB" sz="1400" dirty="0"/>
          </a:p>
          <a:p>
            <a:pPr algn="l"/>
            <a:endParaRPr lang="en-GB" sz="1400" dirty="0"/>
          </a:p>
          <a:p>
            <a:r>
              <a:rPr lang="en-GB" sz="1400" dirty="0"/>
              <a:t>Hub dip switch setting 4 ON (reverse Byte order)</a:t>
            </a:r>
          </a:p>
          <a:p>
            <a:endParaRPr lang="en-GB" sz="1400" dirty="0"/>
          </a:p>
          <a:p>
            <a:pPr algn="l"/>
            <a:endParaRPr lang="en-GB" sz="1400" dirty="0"/>
          </a:p>
        </p:txBody>
      </p:sp>
      <p:sp>
        <p:nvSpPr>
          <p:cNvPr id="10"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Aperio AH20 </a:t>
            </a:r>
            <a:r>
              <a:rPr lang="en-US" dirty="0" err="1"/>
              <a:t>Wiegand</a:t>
            </a:r>
            <a:r>
              <a:rPr lang="en-US" dirty="0"/>
              <a:t> Gen5 Hub Configuration</a:t>
            </a:r>
          </a:p>
        </p:txBody>
      </p:sp>
      <p:sp>
        <p:nvSpPr>
          <p:cNvPr id="11" name="Subtitle 2"/>
          <p:cNvSpPr txBox="1">
            <a:spLocks/>
          </p:cNvSpPr>
          <p:nvPr/>
        </p:nvSpPr>
        <p:spPr>
          <a:xfrm>
            <a:off x="9707592" y="6858000"/>
            <a:ext cx="2484408"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pic>
        <p:nvPicPr>
          <p:cNvPr id="12" name="Picture 11"/>
          <p:cNvPicPr>
            <a:picLocks noChangeAspect="1"/>
          </p:cNvPicPr>
          <p:nvPr/>
        </p:nvPicPr>
        <p:blipFill>
          <a:blip r:embed="rId2"/>
          <a:stretch>
            <a:fillRect/>
          </a:stretch>
        </p:blipFill>
        <p:spPr>
          <a:xfrm>
            <a:off x="479425" y="4755581"/>
            <a:ext cx="6153150" cy="1047750"/>
          </a:xfrm>
          <a:prstGeom prst="rect">
            <a:avLst/>
          </a:prstGeom>
        </p:spPr>
      </p:pic>
      <p:pic>
        <p:nvPicPr>
          <p:cNvPr id="13" name="Picture 12"/>
          <p:cNvPicPr>
            <a:picLocks noChangeAspect="1"/>
          </p:cNvPicPr>
          <p:nvPr/>
        </p:nvPicPr>
        <p:blipFill>
          <a:blip r:embed="rId3"/>
          <a:stretch>
            <a:fillRect/>
          </a:stretch>
        </p:blipFill>
        <p:spPr>
          <a:xfrm>
            <a:off x="8844950" y="4020923"/>
            <a:ext cx="2287147" cy="2225884"/>
          </a:xfrm>
          <a:prstGeom prst="rect">
            <a:avLst/>
          </a:prstGeom>
        </p:spPr>
      </p:pic>
      <p:sp>
        <p:nvSpPr>
          <p:cNvPr id="14" name="TextBox 13"/>
          <p:cNvSpPr txBox="1"/>
          <p:nvPr/>
        </p:nvSpPr>
        <p:spPr>
          <a:xfrm>
            <a:off x="479425" y="3608308"/>
            <a:ext cx="7792528" cy="738664"/>
          </a:xfrm>
          <a:prstGeom prst="rect">
            <a:avLst/>
          </a:prstGeom>
          <a:noFill/>
        </p:spPr>
        <p:txBody>
          <a:bodyPr wrap="square" rtlCol="0">
            <a:spAutoFit/>
          </a:bodyPr>
          <a:lstStyle/>
          <a:p>
            <a:pPr algn="l"/>
            <a:r>
              <a:rPr lang="en-GB" sz="1400" dirty="0"/>
              <a:t>Alternate to Dip Switch 4 setting.</a:t>
            </a:r>
          </a:p>
          <a:p>
            <a:pPr algn="l"/>
            <a:r>
              <a:rPr lang="en-GB" sz="1400" dirty="0"/>
              <a:t>Use the Aperio Programming application to set UID Revers Byte order for </a:t>
            </a:r>
            <a:r>
              <a:rPr lang="en-GB" sz="1400" dirty="0" err="1"/>
              <a:t>Mifare</a:t>
            </a:r>
            <a:r>
              <a:rPr lang="en-GB" sz="1400" dirty="0"/>
              <a:t> Credentials.</a:t>
            </a:r>
          </a:p>
        </p:txBody>
      </p:sp>
      <p:pic>
        <p:nvPicPr>
          <p:cNvPr id="5" name="Picture 4"/>
          <p:cNvPicPr>
            <a:picLocks noChangeAspect="1"/>
          </p:cNvPicPr>
          <p:nvPr/>
        </p:nvPicPr>
        <p:blipFill>
          <a:blip r:embed="rId4"/>
          <a:stretch>
            <a:fillRect/>
          </a:stretch>
        </p:blipFill>
        <p:spPr>
          <a:xfrm>
            <a:off x="8844950" y="2180779"/>
            <a:ext cx="1533525" cy="1295400"/>
          </a:xfrm>
          <a:prstGeom prst="rect">
            <a:avLst/>
          </a:prstGeom>
        </p:spPr>
      </p:pic>
    </p:spTree>
    <p:extLst>
      <p:ext uri="{BB962C8B-B14F-4D97-AF65-F5344CB8AC3E}">
        <p14:creationId xmlns:p14="http://schemas.microsoft.com/office/powerpoint/2010/main" val="178817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263512"/>
            <a:ext cx="11233150" cy="4888270"/>
          </a:xfrm>
        </p:spPr>
        <p:txBody>
          <a:bodyPr/>
          <a:lstStyle/>
          <a:p>
            <a:pPr marL="0" indent="0">
              <a:buNone/>
            </a:pPr>
            <a:r>
              <a:rPr lang="pt-BR" b="1" dirty="0"/>
              <a:t>iCLASS</a:t>
            </a:r>
          </a:p>
          <a:p>
            <a:pPr marL="0" indent="0">
              <a:buNone/>
            </a:pPr>
            <a:r>
              <a:rPr lang="pt-BR" dirty="0"/>
              <a:t>H10301 26bit, H10302 37bit, H10304 37bit, Corporate 1000 37bit and 48bit. </a:t>
            </a:r>
          </a:p>
          <a:p>
            <a:pPr lvl="1"/>
            <a:r>
              <a:rPr lang="pt-BR" dirty="0"/>
              <a:t>Facility code can be enabled for all except the H10302 format.</a:t>
            </a:r>
          </a:p>
          <a:p>
            <a:pPr lvl="1"/>
            <a:r>
              <a:rPr lang="en-GB" dirty="0"/>
              <a:t>The Default format will be </a:t>
            </a:r>
            <a:r>
              <a:rPr lang="en-GB" dirty="0" err="1"/>
              <a:t>iClass</a:t>
            </a:r>
            <a:r>
              <a:rPr lang="en-GB" dirty="0"/>
              <a:t> H10302. Cards will be available to purchase with the system</a:t>
            </a:r>
            <a:r>
              <a:rPr lang="en-GB" sz="1600" dirty="0"/>
              <a:t>.</a:t>
            </a:r>
          </a:p>
          <a:p>
            <a:endParaRPr lang="pt-BR" dirty="0"/>
          </a:p>
          <a:p>
            <a:pPr marL="0" indent="0">
              <a:buNone/>
            </a:pPr>
            <a:r>
              <a:rPr lang="pt-BR" b="1" dirty="0"/>
              <a:t>MIFARE </a:t>
            </a:r>
          </a:p>
          <a:p>
            <a:pPr marL="0" indent="0">
              <a:buNone/>
            </a:pPr>
            <a:r>
              <a:rPr lang="pt-BR" dirty="0"/>
              <a:t>Classic, MIFARE DESFire EV1 (Mifare DESFire CSN limited to 32bit)</a:t>
            </a:r>
          </a:p>
          <a:p>
            <a:pPr marL="0" indent="0">
              <a:buNone/>
            </a:pPr>
            <a:endParaRPr lang="pt-BR" dirty="0"/>
          </a:p>
          <a:p>
            <a:pPr marL="0" indent="0">
              <a:buNone/>
            </a:pPr>
            <a:r>
              <a:rPr lang="pt-BR" b="1" dirty="0"/>
              <a:t>Custom Formats</a:t>
            </a:r>
          </a:p>
          <a:p>
            <a:pPr marL="0" indent="0">
              <a:buNone/>
            </a:pPr>
            <a:r>
              <a:rPr lang="pt-BR" dirty="0"/>
              <a:t>It is possible to setup a custom card mask defining Parity, Ficility Code and Card Number</a:t>
            </a:r>
          </a:p>
          <a:p>
            <a:endParaRPr lang="en-GB" dirty="0"/>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16</a:t>
            </a:fld>
            <a:endParaRPr lang="en-US" dirty="0"/>
          </a:p>
        </p:txBody>
      </p:sp>
      <p:sp>
        <p:nvSpPr>
          <p:cNvPr id="7"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Card Format</a:t>
            </a:r>
          </a:p>
        </p:txBody>
      </p:sp>
      <p:sp>
        <p:nvSpPr>
          <p:cNvPr id="9"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8"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5808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760037"/>
            <a:ext cx="11233150" cy="4321175"/>
          </a:xfrm>
        </p:spPr>
        <p:txBody>
          <a:bodyPr/>
          <a:lstStyle/>
          <a:p>
            <a:r>
              <a:rPr lang="en-GB" dirty="0" err="1"/>
              <a:t>Incedo</a:t>
            </a:r>
            <a:r>
              <a:rPr lang="en-GB" dirty="0"/>
              <a:t> does not require a host PC or Server.</a:t>
            </a:r>
          </a:p>
          <a:p>
            <a:r>
              <a:rPr lang="en-GB" dirty="0"/>
              <a:t>There is no requirement for software installation.</a:t>
            </a:r>
          </a:p>
          <a:p>
            <a:r>
              <a:rPr lang="en-GB" dirty="0" err="1"/>
              <a:t>Incedo</a:t>
            </a:r>
            <a:r>
              <a:rPr lang="en-GB" dirty="0"/>
              <a:t> </a:t>
            </a:r>
            <a:r>
              <a:rPr lang="en-GB" dirty="0" err="1"/>
              <a:t>Lite</a:t>
            </a:r>
            <a:r>
              <a:rPr lang="en-GB" dirty="0"/>
              <a:t> is an Embedded Solution accessed via a standard Web Browser </a:t>
            </a:r>
          </a:p>
          <a:p>
            <a:r>
              <a:rPr lang="en-GB" dirty="0"/>
              <a:t>Compatible browsers Google Chrome, Mozilla Firefox, Microsoft Edge and Apple Safari</a:t>
            </a:r>
          </a:p>
          <a:p>
            <a:r>
              <a:rPr lang="en-GB" dirty="0"/>
              <a:t>Access the system direct from a Laptop, PC or Mobile device. </a:t>
            </a:r>
          </a:p>
          <a:p>
            <a:r>
              <a:rPr lang="en-GB" dirty="0"/>
              <a:t>Connect via a static IP address or DHCP.</a:t>
            </a:r>
          </a:p>
          <a:p>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17</a:t>
            </a:fld>
            <a:endParaRPr lang="en-US" dirty="0"/>
          </a:p>
        </p:txBody>
      </p:sp>
      <p:sp>
        <p:nvSpPr>
          <p:cNvPr id="6"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Configuration</a:t>
            </a:r>
          </a:p>
        </p:txBody>
      </p:sp>
      <p:sp>
        <p:nvSpPr>
          <p:cNvPr id="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7"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735771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79425" y="1741603"/>
            <a:ext cx="10560000" cy="4176000"/>
          </a:xfrm>
        </p:spPr>
        <p:txBody>
          <a:bodyPr/>
          <a:lstStyle/>
          <a:p>
            <a:pPr marL="0" indent="0">
              <a:buNone/>
            </a:pPr>
            <a:r>
              <a:rPr lang="en-GB" dirty="0"/>
              <a:t>First Option:  If you have a DHCP server</a:t>
            </a:r>
          </a:p>
          <a:p>
            <a:r>
              <a:rPr lang="en-GB" dirty="0"/>
              <a:t>Type the following URL in to one of the supported browsers:- http:Incedo</a:t>
            </a:r>
          </a:p>
          <a:p>
            <a:r>
              <a:rPr lang="en-GB" dirty="0"/>
              <a:t>You will be directed to the </a:t>
            </a:r>
            <a:r>
              <a:rPr lang="en-GB" dirty="0" err="1"/>
              <a:t>Incedo</a:t>
            </a:r>
            <a:r>
              <a:rPr lang="en-GB" dirty="0"/>
              <a:t> </a:t>
            </a:r>
            <a:r>
              <a:rPr lang="en-GB" dirty="0" err="1"/>
              <a:t>Lite</a:t>
            </a:r>
            <a:r>
              <a:rPr lang="en-GB" dirty="0"/>
              <a:t> login page</a:t>
            </a:r>
          </a:p>
          <a:p>
            <a:r>
              <a:rPr lang="en-GB" dirty="0"/>
              <a:t>The default password is </a:t>
            </a:r>
            <a:r>
              <a:rPr lang="en-GB" b="1" dirty="0"/>
              <a:t>12345</a:t>
            </a:r>
          </a:p>
          <a:p>
            <a:endParaRPr lang="en-GB" dirty="0"/>
          </a:p>
        </p:txBody>
      </p:sp>
      <p:sp>
        <p:nvSpPr>
          <p:cNvPr id="4" name="Slide Number Placeholder 3"/>
          <p:cNvSpPr>
            <a:spLocks noGrp="1"/>
          </p:cNvSpPr>
          <p:nvPr>
            <p:ph type="sldNum" sz="quarter" idx="12"/>
          </p:nvPr>
        </p:nvSpPr>
        <p:spPr/>
        <p:txBody>
          <a:bodyPr/>
          <a:lstStyle/>
          <a:p>
            <a:fld id="{FF60A3C3-2789-4AAC-B9FC-ED958E583EC5}" type="slidenum">
              <a:rPr lang="en-US" smtClean="0"/>
              <a:pPr/>
              <a:t>18</a:t>
            </a:fld>
            <a:endParaRPr lang="en-US" dirty="0"/>
          </a:p>
        </p:txBody>
      </p:sp>
      <p:sp>
        <p:nvSpPr>
          <p:cNvPr id="6"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Connecting for the First Time - DHCP</a:t>
            </a:r>
          </a:p>
        </p:txBody>
      </p:sp>
      <p:sp>
        <p:nvSpPr>
          <p:cNvPr id="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844975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746287"/>
            <a:ext cx="11233150" cy="4321175"/>
          </a:xfrm>
        </p:spPr>
        <p:txBody>
          <a:bodyPr/>
          <a:lstStyle/>
          <a:p>
            <a:pPr marL="0" indent="0">
              <a:buNone/>
            </a:pPr>
            <a:r>
              <a:rPr lang="en-GB" dirty="0"/>
              <a:t>Second Option:  Connect to the Cluster with a Static IP address.</a:t>
            </a:r>
          </a:p>
          <a:p>
            <a:r>
              <a:rPr lang="en-GB" dirty="0"/>
              <a:t>Connect a PC/Laptop directly to the Controller network socket</a:t>
            </a:r>
          </a:p>
          <a:p>
            <a:r>
              <a:rPr lang="en-GB" dirty="0"/>
              <a:t>Type the following IP address in to one of the supported browsers:- 192.168.100.1</a:t>
            </a:r>
          </a:p>
          <a:p>
            <a:r>
              <a:rPr lang="en-GB" dirty="0"/>
              <a:t>You will be directed to the </a:t>
            </a:r>
            <a:r>
              <a:rPr lang="en-GB" dirty="0" err="1"/>
              <a:t>Incedo</a:t>
            </a:r>
            <a:r>
              <a:rPr lang="en-GB" dirty="0"/>
              <a:t> </a:t>
            </a:r>
            <a:r>
              <a:rPr lang="en-GB" dirty="0" err="1"/>
              <a:t>Lite</a:t>
            </a:r>
            <a:r>
              <a:rPr lang="en-GB" dirty="0"/>
              <a:t> login page</a:t>
            </a:r>
          </a:p>
          <a:p>
            <a:r>
              <a:rPr lang="en-GB" dirty="0"/>
              <a:t>The default password is </a:t>
            </a:r>
            <a:r>
              <a:rPr lang="en-GB" b="1" dirty="0"/>
              <a:t>12345</a:t>
            </a:r>
          </a:p>
          <a:p>
            <a:r>
              <a:rPr lang="en-GB" dirty="0"/>
              <a:t>Configuring the systems Network settings see slide 26</a:t>
            </a:r>
          </a:p>
          <a:p>
            <a:endParaRPr lang="en-GB" dirty="0"/>
          </a:p>
          <a:p>
            <a:pPr marL="0" indent="0">
              <a:buNone/>
            </a:pPr>
            <a:r>
              <a:rPr lang="en-GB" dirty="0"/>
              <a:t>To setup your PC/Laptop with a static IP address in the same range as the controller follow the steps on the next slide.</a:t>
            </a:r>
          </a:p>
        </p:txBody>
      </p:sp>
      <p:sp>
        <p:nvSpPr>
          <p:cNvPr id="4" name="Slide Number Placeholder 3"/>
          <p:cNvSpPr>
            <a:spLocks noGrp="1"/>
          </p:cNvSpPr>
          <p:nvPr>
            <p:ph type="sldNum" sz="quarter" idx="12"/>
          </p:nvPr>
        </p:nvSpPr>
        <p:spPr/>
        <p:txBody>
          <a:bodyPr/>
          <a:lstStyle/>
          <a:p>
            <a:fld id="{0B1617BE-BA58-4B59-88D5-A8C7B239E913}" type="slidenum">
              <a:rPr lang="en-US" smtClean="0"/>
              <a:t>19</a:t>
            </a:fld>
            <a:endParaRPr lang="en-US" dirty="0"/>
          </a:p>
        </p:txBody>
      </p:sp>
      <p:sp>
        <p:nvSpPr>
          <p:cNvPr id="6"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Connecting for the First Time using a Static IP</a:t>
            </a:r>
          </a:p>
        </p:txBody>
      </p:sp>
      <p:sp>
        <p:nvSpPr>
          <p:cNvPr id="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7"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21824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44000" y="6512454"/>
            <a:ext cx="504000" cy="360000"/>
          </a:xfrm>
        </p:spPr>
        <p:txBody>
          <a:bodyPr/>
          <a:lstStyle/>
          <a:p>
            <a:fld id="{FF60A3C3-2789-4AAC-B9FC-ED958E583EC5}" type="slidenum">
              <a:rPr lang="en-US" smtClean="0"/>
              <a:pPr/>
              <a:t>2</a:t>
            </a:fld>
            <a:endParaRPr lang="en-US" dirty="0"/>
          </a:p>
        </p:txBody>
      </p:sp>
      <p:sp>
        <p:nvSpPr>
          <p:cNvPr id="35" name="Rectangle 34"/>
          <p:cNvSpPr/>
          <p:nvPr/>
        </p:nvSpPr>
        <p:spPr>
          <a:xfrm>
            <a:off x="8428008" y="677536"/>
            <a:ext cx="215660" cy="167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37" name="TextBox 36"/>
          <p:cNvSpPr txBox="1"/>
          <p:nvPr/>
        </p:nvSpPr>
        <p:spPr>
          <a:xfrm>
            <a:off x="479424" y="1036470"/>
            <a:ext cx="5364575" cy="5078313"/>
          </a:xfrm>
          <a:prstGeom prst="rect">
            <a:avLst/>
          </a:prstGeom>
          <a:noFill/>
        </p:spPr>
        <p:txBody>
          <a:bodyPr wrap="square" rtlCol="0">
            <a:spAutoFit/>
          </a:bodyPr>
          <a:lstStyle/>
          <a:p>
            <a:pPr marL="285750" indent="-285750" algn="l">
              <a:buFont typeface="Arial" panose="020B0604020202020204" pitchFamily="34" charset="0"/>
              <a:buChar char="•"/>
            </a:pPr>
            <a:r>
              <a:rPr lang="en-GB" dirty="0"/>
              <a:t>Database Type: Embedded</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Number of Doors: 32</a:t>
            </a:r>
          </a:p>
          <a:p>
            <a:pPr marL="285750" indent="-285750" algn="l">
              <a:buFont typeface="Arial" panose="020B0604020202020204" pitchFamily="34" charset="0"/>
              <a:buChar char="•"/>
            </a:pPr>
            <a:endParaRPr lang="en-GB" dirty="0"/>
          </a:p>
          <a:p>
            <a:pPr marL="285750" indent="-285750">
              <a:buFont typeface="Arial" panose="020B0604020202020204" pitchFamily="34" charset="0"/>
              <a:buChar char="•"/>
            </a:pPr>
            <a:r>
              <a:rPr lang="en-GB" dirty="0"/>
              <a:t>Wired &amp; Aperio On-Line readers</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Number of </a:t>
            </a:r>
            <a:r>
              <a:rPr lang="en-GB" dirty="0" err="1"/>
              <a:t>Keyholders</a:t>
            </a:r>
            <a:r>
              <a:rPr lang="en-GB" dirty="0"/>
              <a:t>: 1,000</a:t>
            </a:r>
          </a:p>
          <a:p>
            <a:pPr marL="285750" indent="-285750" algn="l">
              <a:buFont typeface="Arial" panose="020B0604020202020204" pitchFamily="34" charset="0"/>
              <a:buChar char="•"/>
            </a:pPr>
            <a:endParaRPr lang="en-GB" dirty="0"/>
          </a:p>
          <a:p>
            <a:pPr marL="285750" indent="-285750">
              <a:buFont typeface="Arial" panose="020B0604020202020204" pitchFamily="34" charset="0"/>
              <a:buChar char="•"/>
            </a:pPr>
            <a:r>
              <a:rPr lang="en-GB" dirty="0"/>
              <a:t>Door Modes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Time Profiles</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Anti </a:t>
            </a:r>
            <a:r>
              <a:rPr lang="en-GB" dirty="0" err="1"/>
              <a:t>Passback</a:t>
            </a:r>
            <a:endParaRPr lang="en-GB" dirty="0"/>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Emergency Lockdown</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Emergency Unlock</a:t>
            </a:r>
          </a:p>
          <a:p>
            <a:pPr marL="285750" indent="-285750" algn="l">
              <a:buFont typeface="Arial" panose="020B0604020202020204" pitchFamily="34" charset="0"/>
              <a:buChar char="•"/>
            </a:pPr>
            <a:endParaRPr lang="en-GB" dirty="0"/>
          </a:p>
        </p:txBody>
      </p:sp>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2"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14" name="Title 2">
            <a:extLst>
              <a:ext uri="{FF2B5EF4-FFF2-40B4-BE49-F238E27FC236}">
                <a16:creationId xmlns:a16="http://schemas.microsoft.com/office/drawing/2014/main" id="{6CD684E7-BA6D-49F2-A784-1A1395AA6921}"/>
              </a:ext>
            </a:extLst>
          </p:cNvPr>
          <p:cNvSpPr>
            <a:spLocks noGrp="1"/>
          </p:cNvSpPr>
          <p:nvPr>
            <p:ph type="title"/>
          </p:nvPr>
        </p:nvSpPr>
        <p:spPr>
          <a:xfrm>
            <a:off x="479425" y="615693"/>
            <a:ext cx="11233150" cy="481588"/>
          </a:xfrm>
        </p:spPr>
        <p:txBody>
          <a:bodyPr/>
          <a:lstStyle/>
          <a:p>
            <a:pPr algn="ctr"/>
            <a:r>
              <a:rPr lang="en-US" dirty="0"/>
              <a:t>Features</a:t>
            </a:r>
          </a:p>
        </p:txBody>
      </p:sp>
    </p:spTree>
    <p:extLst>
      <p:ext uri="{BB962C8B-B14F-4D97-AF65-F5344CB8AC3E}">
        <p14:creationId xmlns:p14="http://schemas.microsoft.com/office/powerpoint/2010/main" val="3948638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79425" y="1097281"/>
            <a:ext cx="11134506" cy="5423337"/>
          </a:xfrm>
        </p:spPr>
        <p:txBody>
          <a:bodyPr>
            <a:normAutofit fontScale="25000" lnSpcReduction="20000"/>
          </a:bodyPr>
          <a:lstStyle/>
          <a:p>
            <a:r>
              <a:rPr lang="en-GB" dirty="0"/>
              <a:t> </a:t>
            </a:r>
          </a:p>
          <a:p>
            <a:r>
              <a:rPr lang="en-GB" sz="6400" dirty="0"/>
              <a:t>The </a:t>
            </a:r>
            <a:r>
              <a:rPr lang="en-GB" sz="6400" dirty="0" err="1"/>
              <a:t>Incedo</a:t>
            </a:r>
            <a:r>
              <a:rPr lang="en-GB" sz="6400" dirty="0"/>
              <a:t> Cluster Controller default IP address is 192.168.100.1</a:t>
            </a:r>
          </a:p>
          <a:p>
            <a:r>
              <a:rPr lang="en-GB" sz="6400" dirty="0"/>
              <a:t>The PC needs a unique IP address in the same range as the controller. Not the same as the controller!</a:t>
            </a:r>
          </a:p>
          <a:p>
            <a:r>
              <a:rPr lang="en-GB" sz="6400" b="1" dirty="0"/>
              <a:t>On the Windows PC from the Control Panel </a:t>
            </a:r>
          </a:p>
          <a:p>
            <a:r>
              <a:rPr lang="en-GB" sz="6400" dirty="0"/>
              <a:t>Click Network and Internet followed by Network and Sharing Centre</a:t>
            </a:r>
          </a:p>
          <a:p>
            <a:r>
              <a:rPr lang="en-GB" sz="6400" dirty="0"/>
              <a:t>Select Change adapter settings</a:t>
            </a:r>
          </a:p>
          <a:p>
            <a:r>
              <a:rPr lang="en-GB" sz="6400" dirty="0"/>
              <a:t>Select the appropriate adapter e.g. “Local Area Connection” this will be the adapter the network cable is plugged into. If you are unsure disconnect the network cable and a red X will appear by the appropriate connector.</a:t>
            </a:r>
          </a:p>
          <a:p>
            <a:r>
              <a:rPr lang="en-GB" sz="6400" dirty="0"/>
              <a:t>Right click on the adapter Icon and choose Properties</a:t>
            </a:r>
          </a:p>
          <a:p>
            <a:r>
              <a:rPr lang="en-GB" sz="6400" dirty="0"/>
              <a:t>Double-click “Internet Protocol Version 4 (TCP/IPv4)”</a:t>
            </a:r>
          </a:p>
          <a:p>
            <a:r>
              <a:rPr lang="en-GB" sz="6400" dirty="0"/>
              <a:t>Click “Use the following IP address” </a:t>
            </a:r>
          </a:p>
          <a:p>
            <a:r>
              <a:rPr lang="en-GB" sz="6400" dirty="0"/>
              <a:t>Set the IP Address to 192.168.100.X (X being any available number between 2 and 254. </a:t>
            </a:r>
          </a:p>
          <a:p>
            <a:r>
              <a:rPr lang="en-GB" sz="6400" dirty="0"/>
              <a:t>Set the Subnet Mask to 255.255.255.0. </a:t>
            </a:r>
          </a:p>
          <a:p>
            <a:r>
              <a:rPr lang="en-GB" sz="6400" dirty="0"/>
              <a:t>Click the OK button </a:t>
            </a:r>
          </a:p>
        </p:txBody>
      </p:sp>
      <p:sp>
        <p:nvSpPr>
          <p:cNvPr id="4" name="Slide Number Placeholder 3"/>
          <p:cNvSpPr>
            <a:spLocks noGrp="1"/>
          </p:cNvSpPr>
          <p:nvPr>
            <p:ph type="sldNum" sz="quarter" idx="12"/>
          </p:nvPr>
        </p:nvSpPr>
        <p:spPr/>
        <p:txBody>
          <a:bodyPr/>
          <a:lstStyle/>
          <a:p>
            <a:fld id="{FF60A3C3-2789-4AAC-B9FC-ED958E583EC5}" type="slidenum">
              <a:rPr lang="en-US" smtClean="0"/>
              <a:pPr/>
              <a:t>20</a:t>
            </a:fld>
            <a:endParaRPr lang="en-US" dirty="0"/>
          </a:p>
        </p:txBody>
      </p:sp>
      <p:sp>
        <p:nvSpPr>
          <p:cNvPr id="6"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Configure your PC with a Static IP address</a:t>
            </a:r>
          </a:p>
        </p:txBody>
      </p:sp>
      <p:sp>
        <p:nvSpPr>
          <p:cNvPr id="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7"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98522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416643"/>
            <a:ext cx="11233150" cy="4321175"/>
          </a:xfrm>
        </p:spPr>
        <p:txBody>
          <a:bodyPr/>
          <a:lstStyle/>
          <a:p>
            <a:r>
              <a:rPr lang="en-GB" dirty="0"/>
              <a:t>To Install the </a:t>
            </a:r>
            <a:r>
              <a:rPr lang="en-GB" dirty="0" err="1"/>
              <a:t>Incedo</a:t>
            </a:r>
            <a:r>
              <a:rPr lang="en-GB" dirty="0"/>
              <a:t> Firmware Upgrade Utility</a:t>
            </a:r>
          </a:p>
          <a:p>
            <a:r>
              <a:rPr lang="en-GB" dirty="0"/>
              <a:t>Double click the </a:t>
            </a:r>
            <a:r>
              <a:rPr lang="en-GB" dirty="0" err="1"/>
              <a:t>Incedo</a:t>
            </a:r>
            <a:r>
              <a:rPr lang="en-GB" dirty="0"/>
              <a:t>™ Firmware Upgrade Utility.exe</a:t>
            </a:r>
          </a:p>
          <a:p>
            <a:r>
              <a:rPr lang="en-GB" dirty="0"/>
              <a:t>Select Language</a:t>
            </a:r>
          </a:p>
          <a:p>
            <a:r>
              <a:rPr lang="en-GB" dirty="0"/>
              <a:t>Accept the License Agreement</a:t>
            </a:r>
          </a:p>
          <a:p>
            <a:r>
              <a:rPr lang="en-GB" dirty="0"/>
              <a:t>If required tick Create desktop shortcut.</a:t>
            </a:r>
          </a:p>
          <a:p>
            <a:r>
              <a:rPr lang="en-GB" dirty="0"/>
              <a:t>Confirm Install.</a:t>
            </a:r>
          </a:p>
          <a:p>
            <a:endParaRPr lang="en-GB"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21</a:t>
            </a:fld>
            <a:endParaRPr lang="en-US" dirty="0"/>
          </a:p>
        </p:txBody>
      </p:sp>
      <p:pic>
        <p:nvPicPr>
          <p:cNvPr id="6" name="Picture 5"/>
          <p:cNvPicPr>
            <a:picLocks noChangeAspect="1"/>
          </p:cNvPicPr>
          <p:nvPr/>
        </p:nvPicPr>
        <p:blipFill>
          <a:blip r:embed="rId2"/>
          <a:stretch>
            <a:fillRect/>
          </a:stretch>
        </p:blipFill>
        <p:spPr>
          <a:xfrm>
            <a:off x="679122" y="4225065"/>
            <a:ext cx="1143000" cy="1733550"/>
          </a:xfrm>
          <a:prstGeom prst="rect">
            <a:avLst/>
          </a:prstGeom>
        </p:spPr>
      </p:pic>
      <p:sp>
        <p:nvSpPr>
          <p:cNvPr id="8"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Firmware Upgrade Utility - Installation</a:t>
            </a:r>
            <a:endParaRPr lang="en-US" dirty="0"/>
          </a:p>
        </p:txBody>
      </p:sp>
      <p:sp>
        <p:nvSpPr>
          <p:cNvPr id="9"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4847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22</a:t>
            </a:fld>
            <a:endParaRPr lang="en-US" dirty="0"/>
          </a:p>
        </p:txBody>
      </p:sp>
      <p:sp>
        <p:nvSpPr>
          <p:cNvPr id="6" name="TextBox 5"/>
          <p:cNvSpPr txBox="1"/>
          <p:nvPr/>
        </p:nvSpPr>
        <p:spPr>
          <a:xfrm>
            <a:off x="479425" y="1199197"/>
            <a:ext cx="8894327" cy="738664"/>
          </a:xfrm>
          <a:prstGeom prst="rect">
            <a:avLst/>
          </a:prstGeom>
          <a:noFill/>
        </p:spPr>
        <p:txBody>
          <a:bodyPr wrap="square" rtlCol="0">
            <a:spAutoFit/>
          </a:bodyPr>
          <a:lstStyle/>
          <a:p>
            <a:pPr algn="l"/>
            <a:r>
              <a:rPr lang="en-GB" sz="1400" dirty="0"/>
              <a:t>The utility will auto discover the </a:t>
            </a:r>
            <a:r>
              <a:rPr lang="en-GB" sz="1400" dirty="0" err="1"/>
              <a:t>Incedo</a:t>
            </a:r>
            <a:r>
              <a:rPr lang="en-GB" sz="1400" dirty="0"/>
              <a:t> Cluster controller when connected via DHCP</a:t>
            </a:r>
          </a:p>
          <a:p>
            <a:pPr algn="l"/>
            <a:endParaRPr lang="en-GB" sz="1400" dirty="0"/>
          </a:p>
          <a:p>
            <a:pPr algn="l"/>
            <a:r>
              <a:rPr lang="en-GB" sz="1400" dirty="0"/>
              <a:t>Search by IP when using a Static IP address or the default 192.168.100.1</a:t>
            </a:r>
          </a:p>
        </p:txBody>
      </p:sp>
      <p:pic>
        <p:nvPicPr>
          <p:cNvPr id="8" name="Picture 7"/>
          <p:cNvPicPr>
            <a:picLocks noChangeAspect="1"/>
          </p:cNvPicPr>
          <p:nvPr/>
        </p:nvPicPr>
        <p:blipFill>
          <a:blip r:embed="rId2"/>
          <a:stretch>
            <a:fillRect/>
          </a:stretch>
        </p:blipFill>
        <p:spPr>
          <a:xfrm>
            <a:off x="479425" y="2188282"/>
            <a:ext cx="9437467" cy="4151275"/>
          </a:xfrm>
          <a:prstGeom prst="rect">
            <a:avLst/>
          </a:prstGeom>
        </p:spPr>
      </p:pic>
      <p:sp>
        <p:nvSpPr>
          <p:cNvPr id="9"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Firmware Upgrade Utility</a:t>
            </a:r>
            <a:endParaRPr lang="en-US" dirty="0"/>
          </a:p>
        </p:txBody>
      </p:sp>
      <p:sp>
        <p:nvSpPr>
          <p:cNvPr id="10"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1"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911765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287259"/>
            <a:ext cx="11233150" cy="4321175"/>
          </a:xfrm>
        </p:spPr>
        <p:txBody>
          <a:bodyPr/>
          <a:lstStyle/>
          <a:p>
            <a:r>
              <a:rPr lang="en-GB" dirty="0">
                <a:solidFill>
                  <a:schemeClr val="tx1"/>
                </a:solidFill>
              </a:rPr>
              <a:t>It is recommended that a Backup is made before making any configuration changes or upgrading firmware in the Cluster Controller.</a:t>
            </a:r>
          </a:p>
          <a:p>
            <a:endParaRPr lang="en-GB" dirty="0">
              <a:solidFill>
                <a:schemeClr val="tx1"/>
              </a:solidFill>
            </a:endParaRPr>
          </a:p>
          <a:p>
            <a:r>
              <a:rPr lang="en-GB" dirty="0">
                <a:solidFill>
                  <a:schemeClr val="tx1"/>
                </a:solidFill>
              </a:rPr>
              <a:t>Select the Controller by clicking on the Device.</a:t>
            </a:r>
          </a:p>
          <a:p>
            <a:r>
              <a:rPr lang="en-GB" dirty="0">
                <a:solidFill>
                  <a:schemeClr val="tx1"/>
                </a:solidFill>
              </a:rPr>
              <a:t>Choose the backup Tab.</a:t>
            </a:r>
          </a:p>
          <a:p>
            <a:endParaRPr lang="en-GB" dirty="0">
              <a:solidFill>
                <a:schemeClr val="tx1"/>
              </a:solidFill>
            </a:endParaRPr>
          </a:p>
          <a:p>
            <a:r>
              <a:rPr lang="en-GB" dirty="0">
                <a:solidFill>
                  <a:schemeClr val="tx1"/>
                </a:solidFill>
              </a:rPr>
              <a:t>Choose the Backup icon.</a:t>
            </a:r>
          </a:p>
          <a:p>
            <a:r>
              <a:rPr lang="en-GB" dirty="0">
                <a:solidFill>
                  <a:schemeClr val="tx1"/>
                </a:solidFill>
              </a:rPr>
              <a:t>Select a location to store the backup.</a:t>
            </a:r>
          </a:p>
          <a:p>
            <a:endParaRPr lang="en-GB" dirty="0">
              <a:solidFill>
                <a:schemeClr val="tx1"/>
              </a:solidFill>
            </a:endParaRPr>
          </a:p>
          <a:p>
            <a:r>
              <a:rPr lang="en-GB" dirty="0">
                <a:solidFill>
                  <a:schemeClr val="tx1"/>
                </a:solidFill>
              </a:rPr>
              <a:t>To Restore a backup reverse the process.</a:t>
            </a:r>
          </a:p>
        </p:txBody>
      </p:sp>
      <p:sp>
        <p:nvSpPr>
          <p:cNvPr id="4" name="Slide Number Placeholder 3"/>
          <p:cNvSpPr>
            <a:spLocks noGrp="1"/>
          </p:cNvSpPr>
          <p:nvPr>
            <p:ph type="sldNum" sz="quarter" idx="12"/>
          </p:nvPr>
        </p:nvSpPr>
        <p:spPr/>
        <p:txBody>
          <a:bodyPr/>
          <a:lstStyle/>
          <a:p>
            <a:fld id="{0B1617BE-BA58-4B59-88D5-A8C7B239E913}" type="slidenum">
              <a:rPr lang="en-US" smtClean="0"/>
              <a:t>23</a:t>
            </a:fld>
            <a:endParaRPr lang="en-US" dirty="0"/>
          </a:p>
        </p:txBody>
      </p:sp>
      <p:pic>
        <p:nvPicPr>
          <p:cNvPr id="6" name="Picture 5"/>
          <p:cNvPicPr>
            <a:picLocks noChangeAspect="1"/>
          </p:cNvPicPr>
          <p:nvPr/>
        </p:nvPicPr>
        <p:blipFill>
          <a:blip r:embed="rId2"/>
          <a:stretch>
            <a:fillRect/>
          </a:stretch>
        </p:blipFill>
        <p:spPr>
          <a:xfrm>
            <a:off x="3337725" y="3532820"/>
            <a:ext cx="3200400" cy="514350"/>
          </a:xfrm>
          <a:prstGeom prst="rect">
            <a:avLst/>
          </a:prstGeom>
        </p:spPr>
      </p:pic>
      <p:pic>
        <p:nvPicPr>
          <p:cNvPr id="7" name="Picture 6"/>
          <p:cNvPicPr>
            <a:picLocks noChangeAspect="1"/>
          </p:cNvPicPr>
          <p:nvPr/>
        </p:nvPicPr>
        <p:blipFill>
          <a:blip r:embed="rId3"/>
          <a:stretch>
            <a:fillRect/>
          </a:stretch>
        </p:blipFill>
        <p:spPr>
          <a:xfrm>
            <a:off x="5034176" y="4896326"/>
            <a:ext cx="3209925" cy="523875"/>
          </a:xfrm>
          <a:prstGeom prst="rect">
            <a:avLst/>
          </a:prstGeom>
        </p:spPr>
      </p:pic>
      <p:sp>
        <p:nvSpPr>
          <p:cNvPr id="9"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Firmware Upgrade Utility – Backup/Restore</a:t>
            </a:r>
            <a:endParaRPr lang="en-US" dirty="0"/>
          </a:p>
        </p:txBody>
      </p:sp>
      <p:sp>
        <p:nvSpPr>
          <p:cNvPr id="10"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1"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2" name="TextBox 1"/>
          <p:cNvSpPr txBox="1"/>
          <p:nvPr/>
        </p:nvSpPr>
        <p:spPr>
          <a:xfrm>
            <a:off x="523336" y="5608434"/>
            <a:ext cx="10829026" cy="738664"/>
          </a:xfrm>
          <a:prstGeom prst="rect">
            <a:avLst/>
          </a:prstGeom>
          <a:noFill/>
        </p:spPr>
        <p:txBody>
          <a:bodyPr wrap="square" rtlCol="0">
            <a:spAutoFit/>
          </a:bodyPr>
          <a:lstStyle/>
          <a:p>
            <a:pPr algn="l"/>
            <a:r>
              <a:rPr lang="en-GB" sz="1400" dirty="0">
                <a:solidFill>
                  <a:schemeClr val="tx1">
                    <a:lumMod val="75000"/>
                    <a:lumOff val="25000"/>
                  </a:schemeClr>
                </a:solidFill>
              </a:rPr>
              <a:t>*Note. It is important to ensure the customer is familiar with the backup process. It is the customers responsibility to ensure their data is  adequately backed up and stored in a secure and safe location. The consequence of failing to secure the system will result in the </a:t>
            </a:r>
            <a:r>
              <a:rPr lang="en-GB" sz="1400">
                <a:solidFill>
                  <a:schemeClr val="tx1">
                    <a:lumMod val="75000"/>
                    <a:lumOff val="25000"/>
                  </a:schemeClr>
                </a:solidFill>
              </a:rPr>
              <a:t>reinstallation of </a:t>
            </a:r>
            <a:r>
              <a:rPr lang="en-GB" sz="1400" dirty="0">
                <a:solidFill>
                  <a:schemeClr val="tx1">
                    <a:lumMod val="75000"/>
                    <a:lumOff val="25000"/>
                  </a:schemeClr>
                </a:solidFill>
              </a:rPr>
              <a:t>all doors, users and credentials.</a:t>
            </a:r>
          </a:p>
        </p:txBody>
      </p:sp>
    </p:spTree>
    <p:extLst>
      <p:ext uri="{BB962C8B-B14F-4D97-AF65-F5344CB8AC3E}">
        <p14:creationId xmlns:p14="http://schemas.microsoft.com/office/powerpoint/2010/main" val="253990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423" y="1341438"/>
            <a:ext cx="11233150" cy="4321175"/>
          </a:xfrm>
        </p:spPr>
        <p:txBody>
          <a:bodyPr/>
          <a:lstStyle/>
          <a:p>
            <a:r>
              <a:rPr lang="en-GB" sz="1800" dirty="0"/>
              <a:t>Select the Controller by clicking on the Device.</a:t>
            </a:r>
          </a:p>
          <a:p>
            <a:endParaRPr lang="en-GB" sz="1800" dirty="0"/>
          </a:p>
          <a:p>
            <a:r>
              <a:rPr lang="en-GB" sz="1800" dirty="0"/>
              <a:t>Choose the Firmware Upgrade Tab.</a:t>
            </a:r>
          </a:p>
          <a:p>
            <a:endParaRPr lang="en-GB" sz="1800" dirty="0"/>
          </a:p>
          <a:p>
            <a:r>
              <a:rPr lang="en-GB" sz="1800" dirty="0"/>
              <a:t>Click Start Upgrade.</a:t>
            </a:r>
          </a:p>
          <a:p>
            <a:endParaRPr lang="en-GB" sz="1800" dirty="0"/>
          </a:p>
          <a:p>
            <a:r>
              <a:rPr lang="en-GB" sz="1800" dirty="0"/>
              <a:t>If you are reinstalling the same version of firmware or you attempting to roll back to an earlier version you will need to hold the CTRL key down when you click start upgrade.</a:t>
            </a:r>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24</a:t>
            </a:fld>
            <a:endParaRPr lang="en-US" dirty="0"/>
          </a:p>
        </p:txBody>
      </p:sp>
      <p:pic>
        <p:nvPicPr>
          <p:cNvPr id="5" name="Picture 4"/>
          <p:cNvPicPr>
            <a:picLocks noChangeAspect="1"/>
          </p:cNvPicPr>
          <p:nvPr/>
        </p:nvPicPr>
        <p:blipFill>
          <a:blip r:embed="rId2"/>
          <a:stretch>
            <a:fillRect/>
          </a:stretch>
        </p:blipFill>
        <p:spPr>
          <a:xfrm>
            <a:off x="3013140" y="3014289"/>
            <a:ext cx="3082860" cy="487736"/>
          </a:xfrm>
          <a:prstGeom prst="rect">
            <a:avLst/>
          </a:prstGeom>
        </p:spPr>
      </p:pic>
      <p:sp>
        <p:nvSpPr>
          <p:cNvPr id="7"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Firmware Upgrade Utility – Firmware Upgrade</a:t>
            </a:r>
            <a:endParaRPr lang="en-US" dirty="0"/>
          </a:p>
        </p:txBody>
      </p:sp>
      <p:sp>
        <p:nvSpPr>
          <p:cNvPr id="9"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8"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407885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910" y="1250731"/>
            <a:ext cx="11233150" cy="1334814"/>
          </a:xfrm>
        </p:spPr>
        <p:txBody>
          <a:bodyPr/>
          <a:lstStyle/>
          <a:p>
            <a:r>
              <a:rPr lang="en-GB" dirty="0"/>
              <a:t>Compatible browsers Google Chrome, Mozilla Firefox, Microsoft Edge and Apple Safari</a:t>
            </a:r>
          </a:p>
          <a:p>
            <a:r>
              <a:rPr lang="en-GB" dirty="0"/>
              <a:t>Enter the URL </a:t>
            </a:r>
            <a:r>
              <a:rPr lang="en-GB" dirty="0">
                <a:hlinkClick r:id="rId2"/>
              </a:rPr>
              <a:t>http://incedo/</a:t>
            </a:r>
            <a:r>
              <a:rPr lang="en-GB" dirty="0"/>
              <a:t> or IP address 192.168.100.1 into the browser address bar</a:t>
            </a:r>
          </a:p>
          <a:p>
            <a:r>
              <a:rPr lang="en-GB" dirty="0"/>
              <a:t>Default password 12345</a:t>
            </a:r>
          </a:p>
        </p:txBody>
      </p:sp>
      <p:sp>
        <p:nvSpPr>
          <p:cNvPr id="4" name="Slide Number Placeholder 3"/>
          <p:cNvSpPr>
            <a:spLocks noGrp="1"/>
          </p:cNvSpPr>
          <p:nvPr>
            <p:ph type="sldNum" sz="quarter" idx="12"/>
          </p:nvPr>
        </p:nvSpPr>
        <p:spPr/>
        <p:txBody>
          <a:bodyPr/>
          <a:lstStyle/>
          <a:p>
            <a:fld id="{0B1617BE-BA58-4B59-88D5-A8C7B239E913}" type="slidenum">
              <a:rPr lang="en-US" smtClean="0"/>
              <a:t>25</a:t>
            </a:fld>
            <a:endParaRPr lang="en-US" dirty="0"/>
          </a:p>
        </p:txBody>
      </p:sp>
      <p:pic>
        <p:nvPicPr>
          <p:cNvPr id="5" name="Picture 4"/>
          <p:cNvPicPr>
            <a:picLocks noChangeAspect="1"/>
          </p:cNvPicPr>
          <p:nvPr/>
        </p:nvPicPr>
        <p:blipFill>
          <a:blip r:embed="rId3"/>
          <a:stretch>
            <a:fillRect/>
          </a:stretch>
        </p:blipFill>
        <p:spPr>
          <a:xfrm>
            <a:off x="652143" y="2738995"/>
            <a:ext cx="9448298" cy="3581164"/>
          </a:xfrm>
          <a:prstGeom prst="rect">
            <a:avLst/>
          </a:prstGeom>
        </p:spPr>
      </p:pic>
      <p:sp>
        <p:nvSpPr>
          <p:cNvPr id="7" name="TextBox 6"/>
          <p:cNvSpPr txBox="1"/>
          <p:nvPr/>
        </p:nvSpPr>
        <p:spPr>
          <a:xfrm>
            <a:off x="4250764" y="5360276"/>
            <a:ext cx="752160" cy="307777"/>
          </a:xfrm>
          <a:prstGeom prst="rect">
            <a:avLst/>
          </a:prstGeom>
          <a:noFill/>
        </p:spPr>
        <p:txBody>
          <a:bodyPr wrap="square" rtlCol="0">
            <a:spAutoFit/>
          </a:bodyPr>
          <a:lstStyle/>
          <a:p>
            <a:pPr algn="l"/>
            <a:r>
              <a:rPr lang="en-GB" sz="1400" dirty="0">
                <a:solidFill>
                  <a:schemeClr val="tx1">
                    <a:lumMod val="75000"/>
                    <a:lumOff val="25000"/>
                  </a:schemeClr>
                </a:solidFill>
              </a:rPr>
              <a:t>12345</a:t>
            </a:r>
          </a:p>
        </p:txBody>
      </p:sp>
      <p:sp>
        <p:nvSpPr>
          <p:cNvPr id="11"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Software Configuration</a:t>
            </a:r>
            <a:endParaRPr lang="en-US" dirty="0"/>
          </a:p>
        </p:txBody>
      </p:sp>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4272966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1781" y="543943"/>
            <a:ext cx="11268438" cy="441438"/>
          </a:xfrm>
        </p:spPr>
        <p:txBody>
          <a:bodyPr/>
          <a:lstStyle/>
          <a:p>
            <a:pPr algn="ctr"/>
            <a:r>
              <a:rPr lang="en-GB" dirty="0"/>
              <a:t>Live!</a:t>
            </a:r>
            <a:br>
              <a:rPr lang="en-GB" dirty="0"/>
            </a:br>
            <a:endParaRPr lang="en-GB" dirty="0"/>
          </a:p>
        </p:txBody>
      </p:sp>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26</a:t>
            </a:fld>
            <a:endParaRPr lang="en-US" dirty="0"/>
          </a:p>
        </p:txBody>
      </p:sp>
      <p:pic>
        <p:nvPicPr>
          <p:cNvPr id="3" name="Picture 2"/>
          <p:cNvPicPr>
            <a:picLocks noChangeAspect="1"/>
          </p:cNvPicPr>
          <p:nvPr/>
        </p:nvPicPr>
        <p:blipFill>
          <a:blip r:embed="rId3"/>
          <a:stretch>
            <a:fillRect/>
          </a:stretch>
        </p:blipFill>
        <p:spPr>
          <a:xfrm>
            <a:off x="1213584" y="910509"/>
            <a:ext cx="9764832" cy="5376144"/>
          </a:xfrm>
          <a:prstGeom prst="rect">
            <a:avLst/>
          </a:prstGeom>
        </p:spPr>
      </p:pic>
      <p:sp>
        <p:nvSpPr>
          <p:cNvPr id="12"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7"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27974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27</a:t>
            </a:fld>
            <a:endParaRPr lang="en-US" dirty="0"/>
          </a:p>
        </p:txBody>
      </p:sp>
      <p:sp>
        <p:nvSpPr>
          <p:cNvPr id="10" name="Title 4"/>
          <p:cNvSpPr txBox="1">
            <a:spLocks/>
          </p:cNvSpPr>
          <p:nvPr/>
        </p:nvSpPr>
        <p:spPr>
          <a:xfrm>
            <a:off x="444137" y="533216"/>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About</a:t>
            </a:r>
            <a:br>
              <a:rPr lang="en-GB" dirty="0"/>
            </a:br>
            <a:endParaRPr lang="en-GB" dirty="0"/>
          </a:p>
        </p:txBody>
      </p:sp>
      <p:pic>
        <p:nvPicPr>
          <p:cNvPr id="11" name="Content Placeholder 10"/>
          <p:cNvPicPr>
            <a:picLocks noGrp="1" noChangeAspect="1"/>
          </p:cNvPicPr>
          <p:nvPr>
            <p:ph idx="1"/>
          </p:nvPr>
        </p:nvPicPr>
        <p:blipFill>
          <a:blip r:embed="rId2"/>
          <a:stretch>
            <a:fillRect/>
          </a:stretch>
        </p:blipFill>
        <p:spPr>
          <a:xfrm>
            <a:off x="1199750" y="2578834"/>
            <a:ext cx="2628900" cy="3219450"/>
          </a:xfrm>
          <a:prstGeom prst="rect">
            <a:avLst/>
          </a:prstGeom>
        </p:spPr>
      </p:pic>
      <p:sp>
        <p:nvSpPr>
          <p:cNvPr id="12" name="TextBox 11"/>
          <p:cNvSpPr txBox="1"/>
          <p:nvPr/>
        </p:nvSpPr>
        <p:spPr>
          <a:xfrm>
            <a:off x="4655192" y="2578834"/>
            <a:ext cx="2846328" cy="523220"/>
          </a:xfrm>
          <a:prstGeom prst="rect">
            <a:avLst/>
          </a:prstGeom>
          <a:noFill/>
        </p:spPr>
        <p:txBody>
          <a:bodyPr wrap="square" rtlCol="0">
            <a:spAutoFit/>
          </a:bodyPr>
          <a:lstStyle/>
          <a:p>
            <a:pPr algn="l"/>
            <a:r>
              <a:rPr lang="en-GB" sz="1400" dirty="0">
                <a:solidFill>
                  <a:schemeClr val="tx1">
                    <a:lumMod val="75000"/>
                    <a:lumOff val="25000"/>
                  </a:schemeClr>
                </a:solidFill>
              </a:rPr>
              <a:t>Application details including Firmware version and Build. </a:t>
            </a:r>
          </a:p>
        </p:txBody>
      </p:sp>
      <p:pic>
        <p:nvPicPr>
          <p:cNvPr id="13" name="Picture 12"/>
          <p:cNvPicPr>
            <a:picLocks noChangeAspect="1"/>
          </p:cNvPicPr>
          <p:nvPr/>
        </p:nvPicPr>
        <p:blipFill>
          <a:blip r:embed="rId3"/>
          <a:stretch>
            <a:fillRect/>
          </a:stretch>
        </p:blipFill>
        <p:spPr>
          <a:xfrm>
            <a:off x="1213584" y="922119"/>
            <a:ext cx="9764832" cy="969265"/>
          </a:xfrm>
          <a:prstGeom prst="rect">
            <a:avLst/>
          </a:prstGeom>
        </p:spPr>
      </p:pic>
      <p:sp>
        <p:nvSpPr>
          <p:cNvPr id="15"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4"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669577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28</a:t>
            </a:fld>
            <a:endParaRPr lang="en-US" dirty="0"/>
          </a:p>
        </p:txBody>
      </p:sp>
      <p:pic>
        <p:nvPicPr>
          <p:cNvPr id="7" name="Content Placeholder 6"/>
          <p:cNvPicPr>
            <a:picLocks noGrp="1" noChangeAspect="1"/>
          </p:cNvPicPr>
          <p:nvPr>
            <p:ph idx="1"/>
          </p:nvPr>
        </p:nvPicPr>
        <p:blipFill>
          <a:blip r:embed="rId2"/>
          <a:stretch>
            <a:fillRect/>
          </a:stretch>
        </p:blipFill>
        <p:spPr>
          <a:xfrm>
            <a:off x="1233180" y="2120537"/>
            <a:ext cx="1943157" cy="3908735"/>
          </a:xfrm>
          <a:prstGeom prst="rect">
            <a:avLst/>
          </a:prstGeom>
        </p:spPr>
      </p:pic>
      <p:sp>
        <p:nvSpPr>
          <p:cNvPr id="9" name="Title 4"/>
          <p:cNvSpPr txBox="1">
            <a:spLocks/>
          </p:cNvSpPr>
          <p:nvPr/>
        </p:nvSpPr>
        <p:spPr>
          <a:xfrm>
            <a:off x="444137" y="533216"/>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Settings</a:t>
            </a:r>
          </a:p>
          <a:p>
            <a:pPr algn="ctr"/>
            <a:br>
              <a:rPr lang="en-GB" dirty="0"/>
            </a:br>
            <a:endParaRPr lang="en-GB" dirty="0"/>
          </a:p>
        </p:txBody>
      </p:sp>
      <p:sp>
        <p:nvSpPr>
          <p:cNvPr id="10" name="TextBox 9"/>
          <p:cNvSpPr txBox="1"/>
          <p:nvPr/>
        </p:nvSpPr>
        <p:spPr>
          <a:xfrm>
            <a:off x="3387176" y="2464671"/>
            <a:ext cx="7179988" cy="1477328"/>
          </a:xfrm>
          <a:prstGeom prst="rect">
            <a:avLst/>
          </a:prstGeom>
          <a:noFill/>
        </p:spPr>
        <p:txBody>
          <a:bodyPr wrap="square" rtlCol="0">
            <a:spAutoFit/>
          </a:bodyPr>
          <a:lstStyle/>
          <a:p>
            <a:pPr algn="l"/>
            <a:r>
              <a:rPr lang="en-GB" sz="1000" dirty="0"/>
              <a:t>Network Settings (slide 26)</a:t>
            </a:r>
          </a:p>
          <a:p>
            <a:endParaRPr lang="en-GB" sz="1000" dirty="0"/>
          </a:p>
          <a:p>
            <a:r>
              <a:rPr lang="en-GB" sz="1000" dirty="0"/>
              <a:t>This will synchronise the Date and Time with the PC</a:t>
            </a:r>
          </a:p>
          <a:p>
            <a:endParaRPr lang="en-GB" sz="1000" dirty="0"/>
          </a:p>
          <a:p>
            <a:r>
              <a:rPr lang="en-GB" sz="1000" dirty="0"/>
              <a:t>Change Password</a:t>
            </a:r>
          </a:p>
          <a:p>
            <a:endParaRPr lang="en-GB" sz="1000" dirty="0"/>
          </a:p>
          <a:p>
            <a:r>
              <a:rPr lang="en-GB" sz="1000" dirty="0"/>
              <a:t>Specify Exception days in Calendar for use in schedules</a:t>
            </a:r>
          </a:p>
          <a:p>
            <a:endParaRPr lang="en-GB" sz="1000" dirty="0"/>
          </a:p>
          <a:p>
            <a:r>
              <a:rPr lang="en-GB" sz="1000" dirty="0"/>
              <a:t>Select the Language</a:t>
            </a:r>
            <a:endParaRPr lang="en-GB" sz="1400" dirty="0">
              <a:solidFill>
                <a:schemeClr val="tx1">
                  <a:lumMod val="75000"/>
                  <a:lumOff val="25000"/>
                </a:schemeClr>
              </a:solidFill>
            </a:endParaRPr>
          </a:p>
        </p:txBody>
      </p:sp>
      <p:sp>
        <p:nvSpPr>
          <p:cNvPr id="11" name="TextBox 10"/>
          <p:cNvSpPr txBox="1"/>
          <p:nvPr/>
        </p:nvSpPr>
        <p:spPr>
          <a:xfrm>
            <a:off x="3387176" y="4482888"/>
            <a:ext cx="5513901" cy="1631216"/>
          </a:xfrm>
          <a:prstGeom prst="rect">
            <a:avLst/>
          </a:prstGeom>
          <a:noFill/>
        </p:spPr>
        <p:txBody>
          <a:bodyPr wrap="square" rtlCol="0">
            <a:spAutoFit/>
          </a:bodyPr>
          <a:lstStyle/>
          <a:p>
            <a:pPr algn="l"/>
            <a:r>
              <a:rPr lang="en-GB" sz="1000" dirty="0"/>
              <a:t>User/Door Access Groups (slide 32)</a:t>
            </a:r>
          </a:p>
          <a:p>
            <a:pPr algn="l"/>
            <a:endParaRPr lang="en-GB" sz="1000" dirty="0"/>
          </a:p>
          <a:p>
            <a:pPr algn="l"/>
            <a:r>
              <a:rPr lang="en-GB" sz="1000" dirty="0"/>
              <a:t>Use to stream Event output to third party system</a:t>
            </a:r>
          </a:p>
          <a:p>
            <a:pPr algn="l"/>
            <a:endParaRPr lang="en-GB" sz="1000" dirty="0"/>
          </a:p>
          <a:p>
            <a:pPr algn="l"/>
            <a:r>
              <a:rPr lang="en-GB" sz="1000" dirty="0"/>
              <a:t>Anti </a:t>
            </a:r>
            <a:r>
              <a:rPr lang="en-GB" sz="1000" dirty="0" err="1"/>
              <a:t>Passback</a:t>
            </a:r>
            <a:r>
              <a:rPr lang="en-GB" sz="1000" dirty="0"/>
              <a:t> settings</a:t>
            </a:r>
          </a:p>
          <a:p>
            <a:pPr algn="l"/>
            <a:endParaRPr lang="en-GB" sz="1000" dirty="0"/>
          </a:p>
          <a:p>
            <a:pPr algn="l"/>
            <a:r>
              <a:rPr lang="en-GB" sz="1000" dirty="0" err="1"/>
              <a:t>Wiegand</a:t>
            </a:r>
            <a:r>
              <a:rPr lang="en-GB" sz="1000" dirty="0"/>
              <a:t> Reader/Credential format</a:t>
            </a:r>
          </a:p>
          <a:p>
            <a:pPr algn="l"/>
            <a:endParaRPr lang="en-GB" sz="1000" dirty="0"/>
          </a:p>
          <a:p>
            <a:pPr algn="l"/>
            <a:r>
              <a:rPr lang="en-GB" sz="1000" dirty="0"/>
              <a:t>Logic Functions</a:t>
            </a:r>
          </a:p>
          <a:p>
            <a:pPr algn="l"/>
            <a:endParaRPr lang="en-GB" sz="1000" dirty="0">
              <a:solidFill>
                <a:schemeClr val="tx1">
                  <a:lumMod val="75000"/>
                  <a:lumOff val="25000"/>
                </a:schemeClr>
              </a:solidFill>
            </a:endParaRPr>
          </a:p>
        </p:txBody>
      </p:sp>
      <p:pic>
        <p:nvPicPr>
          <p:cNvPr id="13" name="Picture 12"/>
          <p:cNvPicPr>
            <a:picLocks noChangeAspect="1"/>
          </p:cNvPicPr>
          <p:nvPr/>
        </p:nvPicPr>
        <p:blipFill>
          <a:blip r:embed="rId3"/>
          <a:stretch>
            <a:fillRect/>
          </a:stretch>
        </p:blipFill>
        <p:spPr>
          <a:xfrm>
            <a:off x="1213584" y="916801"/>
            <a:ext cx="9764832" cy="969265"/>
          </a:xfrm>
          <a:prstGeom prst="rect">
            <a:avLst/>
          </a:prstGeom>
        </p:spPr>
      </p:pic>
      <p:sp>
        <p:nvSpPr>
          <p:cNvPr id="14"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2"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984282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868" y="2145059"/>
            <a:ext cx="7644952" cy="4090736"/>
          </a:xfrm>
        </p:spPr>
        <p:txBody>
          <a:bodyPr/>
          <a:lstStyle/>
          <a:p>
            <a:pPr marL="0" indent="0">
              <a:buNone/>
            </a:pPr>
            <a:r>
              <a:rPr lang="en-GB" dirty="0">
                <a:solidFill>
                  <a:schemeClr val="tx1"/>
                </a:solidFill>
              </a:rPr>
              <a:t>Choose the Settings Tab Network option from the Settings menu</a:t>
            </a:r>
          </a:p>
          <a:p>
            <a:pPr marL="0" indent="0">
              <a:buNone/>
            </a:pPr>
            <a:endParaRPr lang="en-GB" dirty="0">
              <a:solidFill>
                <a:schemeClr val="tx1"/>
              </a:solidFill>
            </a:endParaRPr>
          </a:p>
          <a:p>
            <a:pPr marL="0" indent="0">
              <a:buNone/>
            </a:pPr>
            <a:r>
              <a:rPr lang="en-GB" dirty="0">
                <a:solidFill>
                  <a:schemeClr val="tx1"/>
                </a:solidFill>
              </a:rPr>
              <a:t>The default setting is DHCP</a:t>
            </a:r>
          </a:p>
          <a:p>
            <a:pPr marL="0" indent="0">
              <a:buNone/>
            </a:pPr>
            <a:endParaRPr lang="en-GB" dirty="0">
              <a:solidFill>
                <a:schemeClr val="tx1"/>
              </a:solidFill>
            </a:endParaRPr>
          </a:p>
          <a:p>
            <a:pPr marL="0" indent="0">
              <a:buNone/>
            </a:pPr>
            <a:r>
              <a:rPr lang="en-GB" dirty="0">
                <a:solidFill>
                  <a:schemeClr val="tx1"/>
                </a:solidFill>
              </a:rPr>
              <a:t>The details show the current Network Configuration</a:t>
            </a:r>
          </a:p>
          <a:p>
            <a:pPr marL="0" indent="0">
              <a:buNone/>
            </a:pPr>
            <a:endParaRPr lang="en-GB" dirty="0">
              <a:solidFill>
                <a:schemeClr val="tx1"/>
              </a:solidFill>
            </a:endParaRPr>
          </a:p>
          <a:p>
            <a:pPr marL="0" indent="0">
              <a:buNone/>
            </a:pPr>
            <a:r>
              <a:rPr lang="en-GB" dirty="0">
                <a:solidFill>
                  <a:schemeClr val="tx1"/>
                </a:solidFill>
              </a:rPr>
              <a:t>To Configure the system to use a Static IP address untick DHCP</a:t>
            </a:r>
          </a:p>
          <a:p>
            <a:pPr marL="0" indent="0">
              <a:buNone/>
            </a:pPr>
            <a:endParaRPr lang="en-GB" dirty="0">
              <a:solidFill>
                <a:schemeClr val="tx1"/>
              </a:solidFill>
            </a:endParaRPr>
          </a:p>
          <a:p>
            <a:pPr marL="0" indent="0">
              <a:buNone/>
            </a:pPr>
            <a:r>
              <a:rPr lang="en-GB" dirty="0">
                <a:solidFill>
                  <a:schemeClr val="tx1"/>
                </a:solidFill>
              </a:rPr>
              <a:t>If you are unsure of the network setting please contact the Customers I.T department. </a:t>
            </a:r>
          </a:p>
          <a:p>
            <a:endParaRPr lang="en-GB" dirty="0">
              <a:solidFill>
                <a:schemeClr val="tx1"/>
              </a:solidFill>
            </a:endParaRPr>
          </a:p>
        </p:txBody>
      </p:sp>
      <p:sp>
        <p:nvSpPr>
          <p:cNvPr id="4" name="Slide Number Placeholder 3"/>
          <p:cNvSpPr>
            <a:spLocks noGrp="1"/>
          </p:cNvSpPr>
          <p:nvPr>
            <p:ph type="sldNum" sz="quarter" idx="12"/>
          </p:nvPr>
        </p:nvSpPr>
        <p:spPr/>
        <p:txBody>
          <a:bodyPr/>
          <a:lstStyle/>
          <a:p>
            <a:fld id="{0B1617BE-BA58-4B59-88D5-A8C7B239E913}" type="slidenum">
              <a:rPr lang="en-US" smtClean="0"/>
              <a:t>29</a:t>
            </a:fld>
            <a:endParaRPr lang="en-US" dirty="0"/>
          </a:p>
        </p:txBody>
      </p:sp>
      <p:pic>
        <p:nvPicPr>
          <p:cNvPr id="6" name="Picture 5"/>
          <p:cNvPicPr>
            <a:picLocks noChangeAspect="1"/>
          </p:cNvPicPr>
          <p:nvPr/>
        </p:nvPicPr>
        <p:blipFill>
          <a:blip r:embed="rId2"/>
          <a:stretch>
            <a:fillRect/>
          </a:stretch>
        </p:blipFill>
        <p:spPr>
          <a:xfrm>
            <a:off x="1233180" y="2145059"/>
            <a:ext cx="1852715" cy="4203522"/>
          </a:xfrm>
          <a:prstGeom prst="rect">
            <a:avLst/>
          </a:prstGeom>
        </p:spPr>
      </p:pic>
      <p:sp>
        <p:nvSpPr>
          <p:cNvPr id="10" name="Title 4"/>
          <p:cNvSpPr txBox="1">
            <a:spLocks/>
          </p:cNvSpPr>
          <p:nvPr/>
        </p:nvSpPr>
        <p:spPr>
          <a:xfrm>
            <a:off x="461781" y="538529"/>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Network Settings</a:t>
            </a:r>
          </a:p>
          <a:p>
            <a:pPr algn="ctr"/>
            <a:br>
              <a:rPr lang="en-GB" dirty="0"/>
            </a:br>
            <a:endParaRPr lang="en-GB" dirty="0"/>
          </a:p>
        </p:txBody>
      </p:sp>
      <p:pic>
        <p:nvPicPr>
          <p:cNvPr id="11" name="Picture 10"/>
          <p:cNvPicPr>
            <a:picLocks noChangeAspect="1"/>
          </p:cNvPicPr>
          <p:nvPr/>
        </p:nvPicPr>
        <p:blipFill>
          <a:blip r:embed="rId3"/>
          <a:stretch>
            <a:fillRect/>
          </a:stretch>
        </p:blipFill>
        <p:spPr>
          <a:xfrm>
            <a:off x="1213584" y="909315"/>
            <a:ext cx="9764832" cy="969265"/>
          </a:xfrm>
          <a:prstGeom prst="rect">
            <a:avLst/>
          </a:prstGeom>
        </p:spPr>
      </p:pic>
      <p:sp>
        <p:nvSpPr>
          <p:cNvPr id="12"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3"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31127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684E7-BA6D-49F2-A784-1A1395AA6921}"/>
              </a:ext>
            </a:extLst>
          </p:cNvPr>
          <p:cNvSpPr>
            <a:spLocks noGrp="1"/>
          </p:cNvSpPr>
          <p:nvPr>
            <p:ph type="title"/>
          </p:nvPr>
        </p:nvSpPr>
        <p:spPr>
          <a:xfrm>
            <a:off x="479425" y="615693"/>
            <a:ext cx="11233150" cy="481588"/>
          </a:xfrm>
        </p:spPr>
        <p:txBody>
          <a:bodyPr/>
          <a:lstStyle/>
          <a:p>
            <a:pPr algn="ctr"/>
            <a:r>
              <a:rPr lang="en-US" dirty="0"/>
              <a:t>Hardware</a:t>
            </a:r>
          </a:p>
        </p:txBody>
      </p:sp>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3</a:t>
            </a:fld>
            <a:endParaRPr lang="en-US" dirty="0"/>
          </a:p>
        </p:txBody>
      </p:sp>
      <p:sp>
        <p:nvSpPr>
          <p:cNvPr id="6" name="TextBox 5"/>
          <p:cNvSpPr txBox="1"/>
          <p:nvPr/>
        </p:nvSpPr>
        <p:spPr>
          <a:xfrm>
            <a:off x="479425" y="1097281"/>
            <a:ext cx="11233150" cy="5078313"/>
          </a:xfrm>
          <a:prstGeom prst="rect">
            <a:avLst/>
          </a:prstGeom>
          <a:noFill/>
        </p:spPr>
        <p:txBody>
          <a:bodyPr wrap="square" rtlCol="0">
            <a:spAutoFit/>
          </a:bodyPr>
          <a:lstStyle/>
          <a:p>
            <a:pPr algn="l"/>
            <a:r>
              <a:rPr lang="en-GB" dirty="0"/>
              <a:t>The </a:t>
            </a:r>
            <a:r>
              <a:rPr lang="en-GB" dirty="0" err="1"/>
              <a:t>Incedo</a:t>
            </a:r>
            <a:r>
              <a:rPr lang="en-GB" dirty="0"/>
              <a:t> </a:t>
            </a:r>
            <a:r>
              <a:rPr lang="en-GB" dirty="0" err="1"/>
              <a:t>Lite</a:t>
            </a:r>
            <a:r>
              <a:rPr lang="en-GB" dirty="0"/>
              <a:t> Access Control System is made up of two core parts – the Cluster Controller &amp; a Reader module.  Each system will require at minimum of one Cluster Controller.</a:t>
            </a:r>
          </a:p>
          <a:p>
            <a:pPr algn="l"/>
            <a:endParaRPr lang="en-GB" dirty="0"/>
          </a:p>
          <a:p>
            <a:pPr algn="l"/>
            <a:r>
              <a:rPr lang="en-GB" dirty="0"/>
              <a:t>These two parts are available in the following variants.</a:t>
            </a:r>
          </a:p>
          <a:p>
            <a:pPr algn="l"/>
            <a:endParaRPr lang="en-GB" dirty="0"/>
          </a:p>
          <a:p>
            <a:r>
              <a:rPr lang="en-GB" b="1" dirty="0"/>
              <a:t>Metal enclosure</a:t>
            </a:r>
          </a:p>
          <a:p>
            <a:pPr marL="285750" indent="-285750">
              <a:buFont typeface="Arial" panose="020B0604020202020204" pitchFamily="34" charset="0"/>
              <a:buChar char="•"/>
            </a:pPr>
            <a:r>
              <a:rPr lang="en-GB" dirty="0"/>
              <a:t>Boxed Controller including Cluster Controller, Reader Module, PSU (ROHS/5Amp), Metal enclosure c/w tamper and battery charging circuit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Reader Module, IPS back plate - Boxed Controller Expansion Option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b="1" dirty="0"/>
              <a:t>Plastic housing</a:t>
            </a:r>
          </a:p>
          <a:p>
            <a:pPr marL="285750" indent="-285750">
              <a:buFont typeface="Arial" panose="020B0604020202020204" pitchFamily="34" charset="0"/>
              <a:buChar char="•"/>
            </a:pPr>
            <a:r>
              <a:rPr lang="en-GB" dirty="0"/>
              <a:t>Cluster Controller, Plastic housing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Reader Module, Plastic housing</a:t>
            </a:r>
          </a:p>
          <a:p>
            <a:pPr algn="l"/>
            <a:endParaRPr lang="en-GB" dirty="0"/>
          </a:p>
          <a:p>
            <a:pPr algn="l"/>
            <a:endParaRPr lang="en-GB" dirty="0"/>
          </a:p>
        </p:txBody>
      </p:sp>
      <p:sp>
        <p:nvSpPr>
          <p:cNvPr id="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4180200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3584" y="2455945"/>
            <a:ext cx="7985031" cy="3587345"/>
          </a:xfrm>
        </p:spPr>
        <p:txBody>
          <a:bodyPr/>
          <a:lstStyle/>
          <a:p>
            <a:pPr marL="0" indent="0">
              <a:buNone/>
            </a:pPr>
            <a:r>
              <a:rPr lang="en-GB" dirty="0"/>
              <a:t>From the Settings TAB </a:t>
            </a:r>
          </a:p>
          <a:p>
            <a:r>
              <a:rPr lang="en-GB" dirty="0"/>
              <a:t>Date &amp; Time:	This will synchronise with the PC.</a:t>
            </a:r>
          </a:p>
          <a:p>
            <a:endParaRPr lang="en-GB" dirty="0"/>
          </a:p>
          <a:p>
            <a:r>
              <a:rPr lang="en-GB" dirty="0"/>
              <a:t>Security:	Change the Login Password</a:t>
            </a:r>
          </a:p>
          <a:p>
            <a:endParaRPr lang="en-GB" dirty="0"/>
          </a:p>
          <a:p>
            <a:r>
              <a:rPr lang="en-GB" dirty="0"/>
              <a:t>Special Days:	Additional day type. Add holidays to the calendar.</a:t>
            </a:r>
          </a:p>
          <a:p>
            <a:endParaRPr lang="en-GB" dirty="0"/>
          </a:p>
          <a:p>
            <a:r>
              <a:rPr lang="en-GB" dirty="0"/>
              <a:t>Language:	Select UI language</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30</a:t>
            </a:fld>
            <a:endParaRPr lang="en-US" dirty="0"/>
          </a:p>
        </p:txBody>
      </p:sp>
      <p:pic>
        <p:nvPicPr>
          <p:cNvPr id="5" name="Picture 4"/>
          <p:cNvPicPr>
            <a:picLocks noChangeAspect="1"/>
          </p:cNvPicPr>
          <p:nvPr/>
        </p:nvPicPr>
        <p:blipFill>
          <a:blip r:embed="rId2"/>
          <a:stretch>
            <a:fillRect/>
          </a:stretch>
        </p:blipFill>
        <p:spPr>
          <a:xfrm>
            <a:off x="3675796" y="2353104"/>
            <a:ext cx="1447800" cy="419100"/>
          </a:xfrm>
          <a:prstGeom prst="rect">
            <a:avLst/>
          </a:prstGeom>
        </p:spPr>
      </p:pic>
      <p:sp>
        <p:nvSpPr>
          <p:cNvPr id="10" name="Title 4"/>
          <p:cNvSpPr txBox="1">
            <a:spLocks/>
          </p:cNvSpPr>
          <p:nvPr/>
        </p:nvSpPr>
        <p:spPr>
          <a:xfrm>
            <a:off x="461781" y="542875"/>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Settings Configuration</a:t>
            </a:r>
          </a:p>
          <a:p>
            <a:pPr algn="ctr"/>
            <a:br>
              <a:rPr lang="en-GB" dirty="0"/>
            </a:br>
            <a:endParaRPr lang="en-GB" dirty="0"/>
          </a:p>
        </p:txBody>
      </p:sp>
      <p:pic>
        <p:nvPicPr>
          <p:cNvPr id="11" name="Picture 10"/>
          <p:cNvPicPr>
            <a:picLocks noChangeAspect="1"/>
          </p:cNvPicPr>
          <p:nvPr/>
        </p:nvPicPr>
        <p:blipFill>
          <a:blip r:embed="rId3"/>
          <a:stretch>
            <a:fillRect/>
          </a:stretch>
        </p:blipFill>
        <p:spPr>
          <a:xfrm>
            <a:off x="1213584" y="917212"/>
            <a:ext cx="9764832" cy="969265"/>
          </a:xfrm>
          <a:prstGeom prst="rect">
            <a:avLst/>
          </a:prstGeom>
        </p:spPr>
      </p:pic>
      <p:sp>
        <p:nvSpPr>
          <p:cNvPr id="12"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3"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505834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31</a:t>
            </a:fld>
            <a:endParaRPr lang="en-US" dirty="0"/>
          </a:p>
        </p:txBody>
      </p:sp>
      <p:sp>
        <p:nvSpPr>
          <p:cNvPr id="7" name="Title 4"/>
          <p:cNvSpPr txBox="1">
            <a:spLocks noGrp="1"/>
          </p:cNvSpPr>
          <p:nvPr>
            <p:ph type="title"/>
          </p:nvPr>
        </p:nvSpPr>
        <p:spPr>
          <a:xfrm>
            <a:off x="479425" y="560073"/>
            <a:ext cx="11233150" cy="900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Settings Advanced</a:t>
            </a:r>
          </a:p>
          <a:p>
            <a:pPr algn="ctr"/>
            <a:br>
              <a:rPr lang="en-GB" dirty="0"/>
            </a:br>
            <a:endParaRPr lang="en-GB" dirty="0"/>
          </a:p>
        </p:txBody>
      </p:sp>
      <p:sp>
        <p:nvSpPr>
          <p:cNvPr id="10" name="TextBox 9"/>
          <p:cNvSpPr txBox="1"/>
          <p:nvPr/>
        </p:nvSpPr>
        <p:spPr>
          <a:xfrm>
            <a:off x="1236434" y="2525465"/>
            <a:ext cx="10237155" cy="3754874"/>
          </a:xfrm>
          <a:prstGeom prst="rect">
            <a:avLst/>
          </a:prstGeom>
          <a:noFill/>
        </p:spPr>
        <p:txBody>
          <a:bodyPr wrap="square" rtlCol="0">
            <a:spAutoFit/>
          </a:bodyPr>
          <a:lstStyle/>
          <a:p>
            <a:r>
              <a:rPr lang="en-GB" sz="1600" dirty="0"/>
              <a:t>Access groups: 	  User/Door Access Groups (See slide 37)</a:t>
            </a:r>
          </a:p>
          <a:p>
            <a:pPr algn="l"/>
            <a:endParaRPr lang="en-GB" sz="1600" dirty="0"/>
          </a:p>
          <a:p>
            <a:pPr algn="l"/>
            <a:endParaRPr lang="en-GB" sz="1600" dirty="0"/>
          </a:p>
          <a:p>
            <a:r>
              <a:rPr lang="en-GB" sz="1600" dirty="0"/>
              <a:t>UDP output: 	  Used to stream Event output to third party system</a:t>
            </a:r>
          </a:p>
          <a:p>
            <a:pPr algn="l"/>
            <a:endParaRPr lang="en-GB" sz="1600" dirty="0"/>
          </a:p>
          <a:p>
            <a:pPr algn="l"/>
            <a:endParaRPr lang="en-GB" sz="1600" dirty="0"/>
          </a:p>
          <a:p>
            <a:r>
              <a:rPr lang="en-GB" sz="1600" dirty="0"/>
              <a:t>APB Settings: 	  Anti </a:t>
            </a:r>
            <a:r>
              <a:rPr lang="en-GB" sz="1600" dirty="0" err="1"/>
              <a:t>Passback</a:t>
            </a:r>
            <a:r>
              <a:rPr lang="en-GB" sz="1600" dirty="0"/>
              <a:t> settings Strict or Relaxed.</a:t>
            </a:r>
          </a:p>
          <a:p>
            <a:pPr algn="l"/>
            <a:endParaRPr lang="en-GB" sz="1600" dirty="0"/>
          </a:p>
          <a:p>
            <a:pPr algn="l"/>
            <a:endParaRPr lang="en-GB" sz="1600" dirty="0"/>
          </a:p>
          <a:p>
            <a:r>
              <a:rPr lang="en-GB" sz="1600" dirty="0" err="1"/>
              <a:t>Wiegand</a:t>
            </a:r>
            <a:r>
              <a:rPr lang="en-GB" sz="1600" dirty="0"/>
              <a:t> Settings: </a:t>
            </a:r>
            <a:r>
              <a:rPr lang="en-GB" sz="1600" dirty="0" err="1"/>
              <a:t>Wiegand</a:t>
            </a:r>
            <a:r>
              <a:rPr lang="en-GB" sz="1600" dirty="0"/>
              <a:t> Reader/Credential format. Default H10302</a:t>
            </a:r>
          </a:p>
          <a:p>
            <a:pPr algn="l"/>
            <a:endParaRPr lang="en-GB" sz="1600" dirty="0"/>
          </a:p>
          <a:p>
            <a:pPr algn="l"/>
            <a:endParaRPr lang="en-GB" sz="1600" dirty="0"/>
          </a:p>
          <a:p>
            <a:r>
              <a:rPr lang="en-GB" sz="1600" dirty="0"/>
              <a:t>System Rules: 	  Logic Functions. System event to trigger a relay.</a:t>
            </a:r>
          </a:p>
          <a:p>
            <a:pPr algn="l"/>
            <a:endParaRPr lang="en-GB" sz="1600" dirty="0"/>
          </a:p>
          <a:p>
            <a:pPr algn="l"/>
            <a:r>
              <a:rPr lang="en-GB" sz="1400" dirty="0">
                <a:solidFill>
                  <a:schemeClr val="tx1">
                    <a:lumMod val="75000"/>
                    <a:lumOff val="25000"/>
                  </a:schemeClr>
                </a:solidFill>
              </a:rPr>
              <a:t>  </a:t>
            </a:r>
          </a:p>
        </p:txBody>
      </p:sp>
      <p:pic>
        <p:nvPicPr>
          <p:cNvPr id="3" name="Picture 2"/>
          <p:cNvPicPr>
            <a:picLocks noChangeAspect="1"/>
          </p:cNvPicPr>
          <p:nvPr/>
        </p:nvPicPr>
        <p:blipFill>
          <a:blip r:embed="rId2"/>
          <a:stretch>
            <a:fillRect/>
          </a:stretch>
        </p:blipFill>
        <p:spPr>
          <a:xfrm>
            <a:off x="9022766" y="4234428"/>
            <a:ext cx="2114550" cy="1228725"/>
          </a:xfrm>
          <a:prstGeom prst="rect">
            <a:avLst/>
          </a:prstGeom>
        </p:spPr>
      </p:pic>
      <p:pic>
        <p:nvPicPr>
          <p:cNvPr id="11" name="Picture 10"/>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9"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022691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32</a:t>
            </a:fld>
            <a:endParaRPr lang="en-US" dirty="0"/>
          </a:p>
        </p:txBody>
      </p:sp>
      <p:sp>
        <p:nvSpPr>
          <p:cNvPr id="7"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Doors</a:t>
            </a:r>
            <a:br>
              <a:rPr lang="en-GB" dirty="0"/>
            </a:br>
            <a:endParaRPr lang="en-GB" dirty="0"/>
          </a:p>
        </p:txBody>
      </p:sp>
      <p:pic>
        <p:nvPicPr>
          <p:cNvPr id="2" name="Picture 1"/>
          <p:cNvPicPr>
            <a:picLocks noChangeAspect="1"/>
          </p:cNvPicPr>
          <p:nvPr/>
        </p:nvPicPr>
        <p:blipFill>
          <a:blip r:embed="rId3"/>
          <a:stretch>
            <a:fillRect/>
          </a:stretch>
        </p:blipFill>
        <p:spPr>
          <a:xfrm>
            <a:off x="1213584" y="904499"/>
            <a:ext cx="9764832" cy="4786413"/>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8"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1351109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33</a:t>
            </a:fld>
            <a:endParaRPr lang="en-US" dirty="0"/>
          </a:p>
        </p:txBody>
      </p:sp>
      <p:pic>
        <p:nvPicPr>
          <p:cNvPr id="2" name="Picture 1"/>
          <p:cNvPicPr>
            <a:picLocks noChangeAspect="1"/>
          </p:cNvPicPr>
          <p:nvPr/>
        </p:nvPicPr>
        <p:blipFill>
          <a:blip r:embed="rId2"/>
          <a:stretch>
            <a:fillRect/>
          </a:stretch>
        </p:blipFill>
        <p:spPr>
          <a:xfrm>
            <a:off x="4117072" y="4528509"/>
            <a:ext cx="6858000" cy="1181100"/>
          </a:xfrm>
          <a:prstGeom prst="rect">
            <a:avLst/>
          </a:prstGeom>
        </p:spPr>
      </p:pic>
      <p:pic>
        <p:nvPicPr>
          <p:cNvPr id="3" name="Picture 2"/>
          <p:cNvPicPr>
            <a:picLocks noChangeAspect="1"/>
          </p:cNvPicPr>
          <p:nvPr/>
        </p:nvPicPr>
        <p:blipFill>
          <a:blip r:embed="rId3"/>
          <a:stretch>
            <a:fillRect/>
          </a:stretch>
        </p:blipFill>
        <p:spPr>
          <a:xfrm>
            <a:off x="1181640" y="4528509"/>
            <a:ext cx="2009448" cy="1642812"/>
          </a:xfrm>
          <a:prstGeom prst="rect">
            <a:avLst/>
          </a:prstGeom>
        </p:spPr>
      </p:pic>
      <p:sp>
        <p:nvSpPr>
          <p:cNvPr id="5" name="TextBox 4"/>
          <p:cNvSpPr txBox="1"/>
          <p:nvPr/>
        </p:nvSpPr>
        <p:spPr>
          <a:xfrm>
            <a:off x="1181640" y="3382592"/>
            <a:ext cx="6978316" cy="954107"/>
          </a:xfrm>
          <a:prstGeom prst="rect">
            <a:avLst/>
          </a:prstGeom>
          <a:noFill/>
        </p:spPr>
        <p:txBody>
          <a:bodyPr wrap="square" rtlCol="0">
            <a:spAutoFit/>
          </a:bodyPr>
          <a:lstStyle/>
          <a:p>
            <a:pPr algn="l"/>
            <a:r>
              <a:rPr lang="en-GB" sz="1400" dirty="0">
                <a:solidFill>
                  <a:schemeClr val="tx1">
                    <a:lumMod val="75000"/>
                    <a:lumOff val="25000"/>
                  </a:schemeClr>
                </a:solidFill>
              </a:rPr>
              <a:t>To Establish a list of available doors Click Device Discovery</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The Device discovery graphic will appear followed by the number of available doors </a:t>
            </a:r>
          </a:p>
        </p:txBody>
      </p:sp>
      <p:pic>
        <p:nvPicPr>
          <p:cNvPr id="12" name="Picture 11"/>
          <p:cNvPicPr>
            <a:picLocks noChangeAspect="1"/>
          </p:cNvPicPr>
          <p:nvPr/>
        </p:nvPicPr>
        <p:blipFill>
          <a:blip r:embed="rId4"/>
          <a:stretch>
            <a:fillRect/>
          </a:stretch>
        </p:blipFill>
        <p:spPr>
          <a:xfrm>
            <a:off x="1196308" y="888279"/>
            <a:ext cx="9793432" cy="2307569"/>
          </a:xfrm>
          <a:prstGeom prst="rect">
            <a:avLst/>
          </a:prstGeom>
        </p:spPr>
      </p:pic>
      <p:sp>
        <p:nvSpPr>
          <p:cNvPr id="13" name="Title 4"/>
          <p:cNvSpPr txBox="1">
            <a:spLocks/>
          </p:cNvSpPr>
          <p:nvPr/>
        </p:nvSpPr>
        <p:spPr>
          <a:xfrm>
            <a:off x="444137" y="529389"/>
            <a:ext cx="11298684" cy="4033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Adding Doors</a:t>
            </a:r>
            <a:br>
              <a:rPr lang="en-GB" dirty="0"/>
            </a:br>
            <a:endParaRPr lang="en-GB" dirty="0"/>
          </a:p>
        </p:txBody>
      </p:sp>
      <p:sp>
        <p:nvSpPr>
          <p:cNvPr id="14"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1"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159939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34</a:t>
            </a:fld>
            <a:endParaRPr lang="en-US" dirty="0"/>
          </a:p>
        </p:txBody>
      </p:sp>
      <p:pic>
        <p:nvPicPr>
          <p:cNvPr id="6" name="Picture 5"/>
          <p:cNvPicPr>
            <a:picLocks noChangeAspect="1"/>
          </p:cNvPicPr>
          <p:nvPr/>
        </p:nvPicPr>
        <p:blipFill>
          <a:blip r:embed="rId2"/>
          <a:stretch>
            <a:fillRect/>
          </a:stretch>
        </p:blipFill>
        <p:spPr>
          <a:xfrm>
            <a:off x="2430679" y="3096322"/>
            <a:ext cx="2455666" cy="1845815"/>
          </a:xfrm>
          <a:prstGeom prst="rect">
            <a:avLst/>
          </a:prstGeom>
        </p:spPr>
      </p:pic>
      <p:pic>
        <p:nvPicPr>
          <p:cNvPr id="13" name="Picture 12"/>
          <p:cNvPicPr>
            <a:picLocks noChangeAspect="1"/>
          </p:cNvPicPr>
          <p:nvPr/>
        </p:nvPicPr>
        <p:blipFill>
          <a:blip r:embed="rId3"/>
          <a:stretch>
            <a:fillRect/>
          </a:stretch>
        </p:blipFill>
        <p:spPr>
          <a:xfrm>
            <a:off x="8530223" y="2351337"/>
            <a:ext cx="2533650" cy="2590800"/>
          </a:xfrm>
          <a:prstGeom prst="rect">
            <a:avLst/>
          </a:prstGeom>
        </p:spPr>
      </p:pic>
      <p:pic>
        <p:nvPicPr>
          <p:cNvPr id="16" name="Picture 15"/>
          <p:cNvPicPr>
            <a:picLocks noChangeAspect="1"/>
          </p:cNvPicPr>
          <p:nvPr/>
        </p:nvPicPr>
        <p:blipFill>
          <a:blip r:embed="rId4"/>
          <a:stretch>
            <a:fillRect/>
          </a:stretch>
        </p:blipFill>
        <p:spPr>
          <a:xfrm>
            <a:off x="2430679" y="2400092"/>
            <a:ext cx="2476892" cy="460615"/>
          </a:xfrm>
          <a:prstGeom prst="rect">
            <a:avLst/>
          </a:prstGeom>
        </p:spPr>
      </p:pic>
      <p:sp>
        <p:nvSpPr>
          <p:cNvPr id="17" name="TextBox 16"/>
          <p:cNvSpPr txBox="1"/>
          <p:nvPr/>
        </p:nvSpPr>
        <p:spPr>
          <a:xfrm>
            <a:off x="1128126" y="2413820"/>
            <a:ext cx="1216908" cy="1169551"/>
          </a:xfrm>
          <a:prstGeom prst="rect">
            <a:avLst/>
          </a:prstGeom>
          <a:noFill/>
        </p:spPr>
        <p:txBody>
          <a:bodyPr wrap="square" rtlCol="0">
            <a:spAutoFit/>
          </a:bodyPr>
          <a:lstStyle/>
          <a:p>
            <a:pPr algn="l"/>
            <a:r>
              <a:rPr lang="en-GB" sz="1400" dirty="0">
                <a:solidFill>
                  <a:schemeClr val="tx1">
                    <a:lumMod val="75000"/>
                    <a:lumOff val="25000"/>
                  </a:schemeClr>
                </a:solidFill>
              </a:rPr>
              <a:t>Add Door</a:t>
            </a:r>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Name Door</a:t>
            </a:r>
          </a:p>
          <a:p>
            <a:pPr algn="l"/>
            <a:endParaRPr lang="en-GB" sz="1400" dirty="0">
              <a:solidFill>
                <a:schemeClr val="tx1">
                  <a:lumMod val="75000"/>
                  <a:lumOff val="25000"/>
                </a:schemeClr>
              </a:solidFill>
            </a:endParaRPr>
          </a:p>
        </p:txBody>
      </p:sp>
      <p:sp>
        <p:nvSpPr>
          <p:cNvPr id="18" name="TextBox 17"/>
          <p:cNvSpPr txBox="1"/>
          <p:nvPr/>
        </p:nvSpPr>
        <p:spPr>
          <a:xfrm>
            <a:off x="5216668" y="2352264"/>
            <a:ext cx="3004458" cy="2462213"/>
          </a:xfrm>
          <a:prstGeom prst="rect">
            <a:avLst/>
          </a:prstGeom>
          <a:noFill/>
        </p:spPr>
        <p:txBody>
          <a:bodyPr wrap="square" rtlCol="0">
            <a:spAutoFit/>
          </a:bodyPr>
          <a:lstStyle/>
          <a:p>
            <a:pPr algn="l"/>
            <a:r>
              <a:rPr lang="en-GB" sz="1400" dirty="0">
                <a:solidFill>
                  <a:schemeClr val="tx1">
                    <a:lumMod val="75000"/>
                    <a:lumOff val="25000"/>
                  </a:schemeClr>
                </a:solidFill>
              </a:rPr>
              <a:t>Select the Device address. </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ASSA ABLOY Door reader</a:t>
            </a:r>
          </a:p>
          <a:p>
            <a:pPr algn="l"/>
            <a:r>
              <a:rPr lang="en-GB" sz="1400" dirty="0">
                <a:solidFill>
                  <a:schemeClr val="tx1">
                    <a:lumMod val="75000"/>
                    <a:lumOff val="25000"/>
                  </a:schemeClr>
                </a:solidFill>
              </a:rPr>
              <a:t>Address found on reader Module relay or product Sticker. </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Aperio devices</a:t>
            </a:r>
          </a:p>
          <a:p>
            <a:r>
              <a:rPr lang="en-GB" sz="1400" dirty="0">
                <a:solidFill>
                  <a:schemeClr val="tx1">
                    <a:lumMod val="75000"/>
                    <a:lumOff val="25000"/>
                  </a:schemeClr>
                </a:solidFill>
              </a:rPr>
              <a:t>Address found in the Aperio programming application</a:t>
            </a:r>
          </a:p>
          <a:p>
            <a:pPr algn="l"/>
            <a:endParaRPr lang="en-GB" sz="1400" dirty="0">
              <a:solidFill>
                <a:schemeClr val="tx1">
                  <a:lumMod val="75000"/>
                  <a:lumOff val="25000"/>
                </a:schemeClr>
              </a:solidFill>
            </a:endParaRPr>
          </a:p>
        </p:txBody>
      </p:sp>
      <p:sp>
        <p:nvSpPr>
          <p:cNvPr id="22"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Adding Doors</a:t>
            </a:r>
            <a:br>
              <a:rPr lang="en-GB" dirty="0"/>
            </a:br>
            <a:endParaRPr lang="en-GB" dirty="0"/>
          </a:p>
        </p:txBody>
      </p:sp>
      <p:pic>
        <p:nvPicPr>
          <p:cNvPr id="12" name="Picture 11"/>
          <p:cNvPicPr>
            <a:picLocks noChangeAspect="1"/>
          </p:cNvPicPr>
          <p:nvPr/>
        </p:nvPicPr>
        <p:blipFill>
          <a:blip r:embed="rId5"/>
          <a:stretch>
            <a:fillRect/>
          </a:stretch>
        </p:blipFill>
        <p:spPr>
          <a:xfrm>
            <a:off x="1213584" y="911094"/>
            <a:ext cx="9764832" cy="969265"/>
          </a:xfrm>
          <a:prstGeom prst="rect">
            <a:avLst/>
          </a:prstGeom>
        </p:spPr>
      </p:pic>
      <p:sp>
        <p:nvSpPr>
          <p:cNvPr id="14"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5"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868799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35</a:t>
            </a:fld>
            <a:endParaRPr lang="en-US" dirty="0"/>
          </a:p>
        </p:txBody>
      </p:sp>
      <p:pic>
        <p:nvPicPr>
          <p:cNvPr id="6" name="Picture 5"/>
          <p:cNvPicPr>
            <a:picLocks noChangeAspect="1"/>
          </p:cNvPicPr>
          <p:nvPr/>
        </p:nvPicPr>
        <p:blipFill>
          <a:blip r:embed="rId2"/>
          <a:stretch>
            <a:fillRect/>
          </a:stretch>
        </p:blipFill>
        <p:spPr>
          <a:xfrm>
            <a:off x="4092262" y="1971239"/>
            <a:ext cx="2543175" cy="3057525"/>
          </a:xfrm>
          <a:prstGeom prst="rect">
            <a:avLst/>
          </a:prstGeom>
        </p:spPr>
      </p:pic>
      <p:pic>
        <p:nvPicPr>
          <p:cNvPr id="7" name="Picture 6"/>
          <p:cNvPicPr>
            <a:picLocks noChangeAspect="1"/>
          </p:cNvPicPr>
          <p:nvPr/>
        </p:nvPicPr>
        <p:blipFill>
          <a:blip r:embed="rId3"/>
          <a:stretch>
            <a:fillRect/>
          </a:stretch>
        </p:blipFill>
        <p:spPr>
          <a:xfrm>
            <a:off x="9126058" y="1956332"/>
            <a:ext cx="1852358" cy="4410378"/>
          </a:xfrm>
          <a:prstGeom prst="rect">
            <a:avLst/>
          </a:prstGeom>
        </p:spPr>
      </p:pic>
      <p:sp>
        <p:nvSpPr>
          <p:cNvPr id="8" name="Title 4"/>
          <p:cNvSpPr txBox="1">
            <a:spLocks noGrp="1"/>
          </p:cNvSpPr>
          <p:nvPr>
            <p:ph type="title"/>
          </p:nvPr>
        </p:nvSpPr>
        <p:spPr>
          <a:xfrm>
            <a:off x="479425" y="565043"/>
            <a:ext cx="11233150" cy="900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Adding Doors</a:t>
            </a:r>
            <a:br>
              <a:rPr lang="en-GB" dirty="0"/>
            </a:br>
            <a:endParaRPr lang="en-GB" dirty="0"/>
          </a:p>
        </p:txBody>
      </p:sp>
      <p:sp>
        <p:nvSpPr>
          <p:cNvPr id="11" name="TextBox 10"/>
          <p:cNvSpPr txBox="1"/>
          <p:nvPr/>
        </p:nvSpPr>
        <p:spPr>
          <a:xfrm>
            <a:off x="1213584" y="1956332"/>
            <a:ext cx="2813331" cy="4524315"/>
          </a:xfrm>
          <a:prstGeom prst="rect">
            <a:avLst/>
          </a:prstGeom>
          <a:noFill/>
        </p:spPr>
        <p:txBody>
          <a:bodyPr wrap="square" rtlCol="0">
            <a:spAutoFit/>
          </a:bodyPr>
          <a:lstStyle/>
          <a:p>
            <a:pPr algn="l"/>
            <a:r>
              <a:rPr lang="en-GB" sz="1200" dirty="0">
                <a:solidFill>
                  <a:schemeClr val="tx1">
                    <a:lumMod val="75000"/>
                    <a:lumOff val="25000"/>
                  </a:schemeClr>
                </a:solidFill>
              </a:rPr>
              <a:t>Setting up the Door mode</a:t>
            </a:r>
          </a:p>
          <a:p>
            <a:pPr algn="l"/>
            <a:endParaRPr lang="en-GB" sz="1200" dirty="0">
              <a:solidFill>
                <a:schemeClr val="tx1">
                  <a:lumMod val="75000"/>
                  <a:lumOff val="25000"/>
                </a:schemeClr>
              </a:solidFill>
            </a:endParaRPr>
          </a:p>
          <a:p>
            <a:pPr algn="l"/>
            <a:r>
              <a:rPr lang="en-GB" sz="1200" dirty="0">
                <a:solidFill>
                  <a:schemeClr val="tx1">
                    <a:lumMod val="75000"/>
                    <a:lumOff val="25000"/>
                  </a:schemeClr>
                </a:solidFill>
              </a:rPr>
              <a:t>Locked: Sets the door to a locked state where no users are granted entry.</a:t>
            </a:r>
          </a:p>
          <a:p>
            <a:pPr algn="l"/>
            <a:endParaRPr lang="en-GB" sz="1200" dirty="0">
              <a:solidFill>
                <a:schemeClr val="tx1">
                  <a:lumMod val="75000"/>
                  <a:lumOff val="25000"/>
                </a:schemeClr>
              </a:solidFill>
            </a:endParaRPr>
          </a:p>
          <a:p>
            <a:pPr algn="l"/>
            <a:r>
              <a:rPr lang="en-GB" sz="1200" dirty="0">
                <a:solidFill>
                  <a:schemeClr val="tx1">
                    <a:lumMod val="75000"/>
                    <a:lumOff val="25000"/>
                  </a:schemeClr>
                </a:solidFill>
              </a:rPr>
              <a:t>Card and PIN: A credential and Pin number is required for access</a:t>
            </a:r>
            <a:r>
              <a:rPr lang="en-GB" sz="1200" b="1" dirty="0">
                <a:solidFill>
                  <a:schemeClr val="tx1">
                    <a:lumMod val="75000"/>
                    <a:lumOff val="25000"/>
                  </a:schemeClr>
                </a:solidFill>
              </a:rPr>
              <a:t>*</a:t>
            </a:r>
          </a:p>
          <a:p>
            <a:pPr algn="l"/>
            <a:endParaRPr lang="en-GB" sz="1200" dirty="0">
              <a:solidFill>
                <a:schemeClr val="tx1">
                  <a:lumMod val="75000"/>
                  <a:lumOff val="25000"/>
                </a:schemeClr>
              </a:solidFill>
            </a:endParaRPr>
          </a:p>
          <a:p>
            <a:pPr algn="l"/>
            <a:r>
              <a:rPr lang="en-GB" sz="1200" dirty="0">
                <a:solidFill>
                  <a:schemeClr val="tx1">
                    <a:lumMod val="75000"/>
                    <a:lumOff val="25000"/>
                  </a:schemeClr>
                </a:solidFill>
              </a:rPr>
              <a:t>PAC: Personnel access code. This requires the credential number to be entered at the reader. Aperio uses Maximum 4 digits. (credential as pin)</a:t>
            </a:r>
            <a:r>
              <a:rPr lang="en-GB" sz="1200" b="1" dirty="0">
                <a:solidFill>
                  <a:schemeClr val="tx1">
                    <a:lumMod val="75000"/>
                    <a:lumOff val="25000"/>
                  </a:schemeClr>
                </a:solidFill>
              </a:rPr>
              <a:t>*</a:t>
            </a:r>
          </a:p>
          <a:p>
            <a:pPr algn="l"/>
            <a:endParaRPr lang="en-GB" sz="1200" dirty="0">
              <a:solidFill>
                <a:schemeClr val="tx1">
                  <a:lumMod val="75000"/>
                  <a:lumOff val="25000"/>
                </a:schemeClr>
              </a:solidFill>
            </a:endParaRPr>
          </a:p>
          <a:p>
            <a:r>
              <a:rPr lang="en-GB" sz="1200" dirty="0">
                <a:solidFill>
                  <a:schemeClr val="tx1">
                    <a:lumMod val="75000"/>
                    <a:lumOff val="25000"/>
                  </a:schemeClr>
                </a:solidFill>
              </a:rPr>
              <a:t>On Site Rule: Set a period of time where the door will remain unlocked only after a user with valid access uses their credential</a:t>
            </a:r>
          </a:p>
          <a:p>
            <a:pPr algn="l"/>
            <a:endParaRPr lang="en-GB" sz="1200" dirty="0">
              <a:solidFill>
                <a:schemeClr val="tx1">
                  <a:lumMod val="75000"/>
                  <a:lumOff val="25000"/>
                </a:schemeClr>
              </a:solidFill>
            </a:endParaRPr>
          </a:p>
          <a:p>
            <a:r>
              <a:rPr lang="en-GB" sz="1200" dirty="0">
                <a:solidFill>
                  <a:schemeClr val="tx1">
                    <a:lumMod val="75000"/>
                    <a:lumOff val="25000"/>
                  </a:schemeClr>
                </a:solidFill>
              </a:rPr>
              <a:t>Unlock: Set a period of time where the door will remain unlocked</a:t>
            </a:r>
          </a:p>
        </p:txBody>
      </p:sp>
      <p:sp>
        <p:nvSpPr>
          <p:cNvPr id="12" name="TextBox 11"/>
          <p:cNvSpPr txBox="1"/>
          <p:nvPr/>
        </p:nvSpPr>
        <p:spPr>
          <a:xfrm>
            <a:off x="6694825" y="1956332"/>
            <a:ext cx="2371845" cy="3693319"/>
          </a:xfrm>
          <a:prstGeom prst="rect">
            <a:avLst/>
          </a:prstGeom>
          <a:noFill/>
        </p:spPr>
        <p:txBody>
          <a:bodyPr wrap="square" rtlCol="0">
            <a:spAutoFit/>
          </a:bodyPr>
          <a:lstStyle/>
          <a:p>
            <a:pPr algn="l"/>
            <a:r>
              <a:rPr lang="en-GB" sz="1100" dirty="0">
                <a:solidFill>
                  <a:schemeClr val="tx1">
                    <a:lumMod val="75000"/>
                    <a:lumOff val="25000"/>
                  </a:schemeClr>
                </a:solidFill>
              </a:rPr>
              <a:t>Reader Address</a:t>
            </a:r>
          </a:p>
          <a:p>
            <a:pPr algn="l"/>
            <a:endParaRPr lang="en-GB" sz="1100" dirty="0">
              <a:solidFill>
                <a:schemeClr val="tx1">
                  <a:lumMod val="75000"/>
                  <a:lumOff val="25000"/>
                </a:schemeClr>
              </a:solidFill>
            </a:endParaRPr>
          </a:p>
          <a:p>
            <a:pPr algn="l"/>
            <a:r>
              <a:rPr lang="en-GB" sz="1100" dirty="0">
                <a:solidFill>
                  <a:schemeClr val="tx1">
                    <a:lumMod val="75000"/>
                    <a:lumOff val="25000"/>
                  </a:schemeClr>
                </a:solidFill>
              </a:rPr>
              <a:t>Set Request to Exit  </a:t>
            </a:r>
          </a:p>
          <a:p>
            <a:pPr algn="l"/>
            <a:r>
              <a:rPr lang="en-GB" sz="1100" dirty="0">
                <a:solidFill>
                  <a:schemeClr val="tx1">
                    <a:lumMod val="75000"/>
                    <a:lumOff val="25000"/>
                  </a:schemeClr>
                </a:solidFill>
              </a:rPr>
              <a:t>Normally open/closed</a:t>
            </a:r>
          </a:p>
          <a:p>
            <a:pPr algn="l"/>
            <a:endParaRPr lang="en-GB" sz="1100" dirty="0">
              <a:solidFill>
                <a:schemeClr val="tx1">
                  <a:lumMod val="75000"/>
                  <a:lumOff val="25000"/>
                </a:schemeClr>
              </a:solidFill>
            </a:endParaRPr>
          </a:p>
          <a:p>
            <a:pPr algn="l"/>
            <a:r>
              <a:rPr lang="en-GB" sz="1100" dirty="0">
                <a:solidFill>
                  <a:schemeClr val="tx1">
                    <a:lumMod val="75000"/>
                    <a:lumOff val="25000"/>
                  </a:schemeClr>
                </a:solidFill>
              </a:rPr>
              <a:t>DPS Options</a:t>
            </a:r>
          </a:p>
          <a:p>
            <a:pPr algn="l"/>
            <a:endParaRPr lang="en-GB" sz="1100" dirty="0">
              <a:solidFill>
                <a:schemeClr val="tx1">
                  <a:lumMod val="75000"/>
                  <a:lumOff val="25000"/>
                </a:schemeClr>
              </a:solidFill>
            </a:endParaRPr>
          </a:p>
          <a:p>
            <a:pPr algn="l"/>
            <a:endParaRPr lang="en-GB" sz="1100" dirty="0">
              <a:solidFill>
                <a:schemeClr val="tx1">
                  <a:lumMod val="75000"/>
                  <a:lumOff val="25000"/>
                </a:schemeClr>
              </a:solidFill>
            </a:endParaRPr>
          </a:p>
          <a:p>
            <a:pPr algn="l"/>
            <a:endParaRPr lang="en-GB" sz="1100" dirty="0">
              <a:solidFill>
                <a:schemeClr val="tx1">
                  <a:lumMod val="75000"/>
                  <a:lumOff val="25000"/>
                </a:schemeClr>
              </a:solidFill>
            </a:endParaRPr>
          </a:p>
          <a:p>
            <a:pPr algn="l"/>
            <a:endParaRPr lang="en-GB" sz="1100" dirty="0">
              <a:solidFill>
                <a:schemeClr val="tx1">
                  <a:lumMod val="75000"/>
                  <a:lumOff val="25000"/>
                </a:schemeClr>
              </a:solidFill>
            </a:endParaRPr>
          </a:p>
          <a:p>
            <a:pPr algn="l"/>
            <a:endParaRPr lang="en-GB" sz="1100" dirty="0">
              <a:solidFill>
                <a:schemeClr val="tx1">
                  <a:lumMod val="75000"/>
                  <a:lumOff val="25000"/>
                </a:schemeClr>
              </a:solidFill>
            </a:endParaRPr>
          </a:p>
          <a:p>
            <a:pPr algn="l"/>
            <a:r>
              <a:rPr lang="en-GB" sz="1100" dirty="0">
                <a:solidFill>
                  <a:schemeClr val="tx1">
                    <a:lumMod val="75000"/>
                    <a:lumOff val="25000"/>
                  </a:schemeClr>
                </a:solidFill>
              </a:rPr>
              <a:t>Door held open alarm.</a:t>
            </a:r>
          </a:p>
          <a:p>
            <a:pPr algn="l"/>
            <a:endParaRPr lang="en-GB" sz="1100" dirty="0">
              <a:solidFill>
                <a:schemeClr val="tx1">
                  <a:lumMod val="75000"/>
                  <a:lumOff val="25000"/>
                </a:schemeClr>
              </a:solidFill>
            </a:endParaRPr>
          </a:p>
          <a:p>
            <a:pPr algn="l"/>
            <a:r>
              <a:rPr lang="en-GB" sz="1100" dirty="0">
                <a:solidFill>
                  <a:schemeClr val="tx1">
                    <a:lumMod val="75000"/>
                    <a:lumOff val="25000"/>
                  </a:schemeClr>
                </a:solidFill>
              </a:rPr>
              <a:t>Door relay time setting.</a:t>
            </a:r>
          </a:p>
          <a:p>
            <a:pPr algn="l"/>
            <a:endParaRPr lang="en-GB" sz="1100" dirty="0">
              <a:solidFill>
                <a:schemeClr val="tx1">
                  <a:lumMod val="75000"/>
                  <a:lumOff val="25000"/>
                </a:schemeClr>
              </a:solidFill>
            </a:endParaRPr>
          </a:p>
          <a:p>
            <a:pPr algn="l"/>
            <a:r>
              <a:rPr lang="en-GB" sz="1100" dirty="0">
                <a:solidFill>
                  <a:schemeClr val="tx1">
                    <a:lumMod val="75000"/>
                    <a:lumOff val="25000"/>
                  </a:schemeClr>
                </a:solidFill>
              </a:rPr>
              <a:t>Enable Supervised Input DPS short circuit detection</a:t>
            </a:r>
          </a:p>
          <a:p>
            <a:pPr algn="l"/>
            <a:endParaRPr lang="en-GB" sz="1100" dirty="0">
              <a:solidFill>
                <a:schemeClr val="tx1">
                  <a:lumMod val="75000"/>
                  <a:lumOff val="25000"/>
                </a:schemeClr>
              </a:solidFill>
            </a:endParaRPr>
          </a:p>
          <a:p>
            <a:pPr algn="l"/>
            <a:r>
              <a:rPr lang="en-GB" sz="1100" dirty="0">
                <a:solidFill>
                  <a:schemeClr val="tx1">
                    <a:lumMod val="75000"/>
                    <a:lumOff val="25000"/>
                  </a:schemeClr>
                </a:solidFill>
              </a:rPr>
              <a:t>Reader Buzzer volume setting</a:t>
            </a:r>
          </a:p>
          <a:p>
            <a:pPr algn="l"/>
            <a:endParaRPr lang="en-GB" sz="1100" dirty="0">
              <a:solidFill>
                <a:schemeClr val="tx1">
                  <a:lumMod val="75000"/>
                  <a:lumOff val="25000"/>
                </a:schemeClr>
              </a:solidFill>
            </a:endParaRPr>
          </a:p>
          <a:p>
            <a:pPr algn="l"/>
            <a:endParaRPr lang="en-GB" sz="1400" dirty="0">
              <a:solidFill>
                <a:schemeClr val="tx1">
                  <a:lumMod val="75000"/>
                  <a:lumOff val="25000"/>
                </a:schemeClr>
              </a:solidFill>
            </a:endParaRPr>
          </a:p>
        </p:txBody>
      </p:sp>
      <p:pic>
        <p:nvPicPr>
          <p:cNvPr id="13" name="Picture 12"/>
          <p:cNvPicPr>
            <a:picLocks noChangeAspect="1"/>
          </p:cNvPicPr>
          <p:nvPr/>
        </p:nvPicPr>
        <p:blipFill>
          <a:blip r:embed="rId4"/>
          <a:stretch>
            <a:fillRect/>
          </a:stretch>
        </p:blipFill>
        <p:spPr>
          <a:xfrm>
            <a:off x="6773529" y="3048981"/>
            <a:ext cx="1182896" cy="754010"/>
          </a:xfrm>
          <a:prstGeom prst="rect">
            <a:avLst/>
          </a:prstGeom>
        </p:spPr>
      </p:pic>
      <p:pic>
        <p:nvPicPr>
          <p:cNvPr id="16" name="Picture 15"/>
          <p:cNvPicPr>
            <a:picLocks noChangeAspect="1"/>
          </p:cNvPicPr>
          <p:nvPr/>
        </p:nvPicPr>
        <p:blipFill>
          <a:blip r:embed="rId5"/>
          <a:stretch>
            <a:fillRect/>
          </a:stretch>
        </p:blipFill>
        <p:spPr>
          <a:xfrm>
            <a:off x="1213584" y="911094"/>
            <a:ext cx="9764832" cy="969265"/>
          </a:xfrm>
          <a:prstGeom prst="rect">
            <a:avLst/>
          </a:prstGeom>
        </p:spPr>
      </p:pic>
      <p:sp>
        <p:nvSpPr>
          <p:cNvPr id="19"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4"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2" name="TextBox 1"/>
          <p:cNvSpPr txBox="1"/>
          <p:nvPr/>
        </p:nvSpPr>
        <p:spPr>
          <a:xfrm>
            <a:off x="4026915" y="5628046"/>
            <a:ext cx="4895209" cy="738664"/>
          </a:xfrm>
          <a:prstGeom prst="rect">
            <a:avLst/>
          </a:prstGeom>
          <a:noFill/>
        </p:spPr>
        <p:txBody>
          <a:bodyPr wrap="square" rtlCol="0">
            <a:spAutoFit/>
          </a:bodyPr>
          <a:lstStyle/>
          <a:p>
            <a:pPr algn="l"/>
            <a:r>
              <a:rPr lang="en-GB" sz="1400" b="1" dirty="0">
                <a:solidFill>
                  <a:schemeClr val="tx1">
                    <a:lumMod val="75000"/>
                    <a:lumOff val="25000"/>
                  </a:schemeClr>
                </a:solidFill>
              </a:rPr>
              <a:t>* </a:t>
            </a:r>
            <a:r>
              <a:rPr lang="en-GB" sz="1400" dirty="0">
                <a:solidFill>
                  <a:schemeClr val="tx1">
                    <a:lumMod val="75000"/>
                    <a:lumOff val="25000"/>
                  </a:schemeClr>
                </a:solidFill>
              </a:rPr>
              <a:t>When Using a keypad reader with the PAC or Card + Pin mode the user must press the # key following  the number </a:t>
            </a:r>
          </a:p>
        </p:txBody>
      </p:sp>
    </p:spTree>
    <p:extLst>
      <p:ext uri="{BB962C8B-B14F-4D97-AF65-F5344CB8AC3E}">
        <p14:creationId xmlns:p14="http://schemas.microsoft.com/office/powerpoint/2010/main" val="562451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36</a:t>
            </a:fld>
            <a:endParaRPr lang="en-US" dirty="0"/>
          </a:p>
        </p:txBody>
      </p:sp>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DPS Input Function</a:t>
            </a:r>
            <a:br>
              <a:rPr lang="en-GB" dirty="0"/>
            </a:br>
            <a:endParaRPr lang="en-GB" dirty="0"/>
          </a:p>
        </p:txBody>
      </p:sp>
      <p:pic>
        <p:nvPicPr>
          <p:cNvPr id="12" name="Picture 11"/>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pic>
        <p:nvPicPr>
          <p:cNvPr id="3" name="Picture 2"/>
          <p:cNvPicPr>
            <a:picLocks noChangeAspect="1"/>
          </p:cNvPicPr>
          <p:nvPr/>
        </p:nvPicPr>
        <p:blipFill>
          <a:blip r:embed="rId4"/>
          <a:stretch>
            <a:fillRect/>
          </a:stretch>
        </p:blipFill>
        <p:spPr>
          <a:xfrm>
            <a:off x="1246175" y="2074287"/>
            <a:ext cx="1804880" cy="4225165"/>
          </a:xfrm>
          <a:prstGeom prst="rect">
            <a:avLst/>
          </a:prstGeom>
        </p:spPr>
      </p:pic>
      <p:sp>
        <p:nvSpPr>
          <p:cNvPr id="5" name="TextBox 4"/>
          <p:cNvSpPr txBox="1"/>
          <p:nvPr/>
        </p:nvSpPr>
        <p:spPr>
          <a:xfrm>
            <a:off x="3147599" y="2021332"/>
            <a:ext cx="7830817" cy="523220"/>
          </a:xfrm>
          <a:prstGeom prst="rect">
            <a:avLst/>
          </a:prstGeom>
          <a:noFill/>
        </p:spPr>
        <p:txBody>
          <a:bodyPr wrap="square" rtlCol="0">
            <a:spAutoFit/>
          </a:bodyPr>
          <a:lstStyle/>
          <a:p>
            <a:pPr algn="l"/>
            <a:r>
              <a:rPr lang="en-GB" sz="1400" dirty="0">
                <a:solidFill>
                  <a:schemeClr val="tx1">
                    <a:lumMod val="75000"/>
                    <a:lumOff val="25000"/>
                  </a:schemeClr>
                </a:solidFill>
              </a:rPr>
              <a:t>Changing the DPS input function makes it possible to change the system behaviour with an external input for example a relay or switch.</a:t>
            </a:r>
          </a:p>
        </p:txBody>
      </p:sp>
      <p:sp>
        <p:nvSpPr>
          <p:cNvPr id="6" name="TextBox 5"/>
          <p:cNvSpPr txBox="1"/>
          <p:nvPr/>
        </p:nvSpPr>
        <p:spPr>
          <a:xfrm>
            <a:off x="4005212" y="3138073"/>
            <a:ext cx="6115589" cy="2462213"/>
          </a:xfrm>
          <a:prstGeom prst="rect">
            <a:avLst/>
          </a:prstGeom>
          <a:noFill/>
        </p:spPr>
        <p:txBody>
          <a:bodyPr wrap="square" rtlCol="0">
            <a:spAutoFit/>
          </a:bodyPr>
          <a:lstStyle/>
          <a:p>
            <a:pPr algn="l"/>
            <a:r>
              <a:rPr lang="en-GB" sz="1400" dirty="0">
                <a:solidFill>
                  <a:schemeClr val="tx1">
                    <a:lumMod val="75000"/>
                    <a:lumOff val="25000"/>
                  </a:schemeClr>
                </a:solidFill>
              </a:rPr>
              <a:t>Door Sensor	          Door position information Open/Closed</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Disabled 		           Switch off the DPS input</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Hold Reader 	           Access Denied for all users</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Re-Engage Door Relay        Immediately lock door</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Emergency Unlock Toggle   Unlocks all Doors</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Lockdown Toggle	           Initiate Emergency Lockdown</a:t>
            </a:r>
          </a:p>
        </p:txBody>
      </p:sp>
    </p:spTree>
    <p:extLst>
      <p:ext uri="{BB962C8B-B14F-4D97-AF65-F5344CB8AC3E}">
        <p14:creationId xmlns:p14="http://schemas.microsoft.com/office/powerpoint/2010/main" val="4201186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37</a:t>
            </a:fld>
            <a:endParaRPr lang="en-US" dirty="0"/>
          </a:p>
        </p:txBody>
      </p:sp>
      <p:sp>
        <p:nvSpPr>
          <p:cNvPr id="7"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Access Groups</a:t>
            </a:r>
            <a:br>
              <a:rPr lang="en-GB" dirty="0"/>
            </a:br>
            <a:endParaRPr lang="en-GB" dirty="0"/>
          </a:p>
        </p:txBody>
      </p:sp>
      <p:sp>
        <p:nvSpPr>
          <p:cNvPr id="8" name="TextBox 7"/>
          <p:cNvSpPr txBox="1"/>
          <p:nvPr/>
        </p:nvSpPr>
        <p:spPr>
          <a:xfrm>
            <a:off x="1088809" y="2120586"/>
            <a:ext cx="7397703" cy="307777"/>
          </a:xfrm>
          <a:prstGeom prst="rect">
            <a:avLst/>
          </a:prstGeom>
          <a:noFill/>
        </p:spPr>
        <p:txBody>
          <a:bodyPr wrap="square" rtlCol="0">
            <a:spAutoFit/>
          </a:bodyPr>
          <a:lstStyle/>
          <a:p>
            <a:pPr algn="l"/>
            <a:r>
              <a:rPr lang="en-GB" sz="1400" dirty="0">
                <a:solidFill>
                  <a:schemeClr val="tx1">
                    <a:lumMod val="75000"/>
                    <a:lumOff val="25000"/>
                  </a:schemeClr>
                </a:solidFill>
              </a:rPr>
              <a:t>Create access groups using the Access Groups option from the Settings Menu</a:t>
            </a:r>
          </a:p>
        </p:txBody>
      </p:sp>
      <p:pic>
        <p:nvPicPr>
          <p:cNvPr id="11" name="Picture 10"/>
          <p:cNvPicPr>
            <a:picLocks noChangeAspect="1"/>
          </p:cNvPicPr>
          <p:nvPr/>
        </p:nvPicPr>
        <p:blipFill>
          <a:blip r:embed="rId2"/>
          <a:stretch>
            <a:fillRect/>
          </a:stretch>
        </p:blipFill>
        <p:spPr>
          <a:xfrm>
            <a:off x="1211632" y="2430439"/>
            <a:ext cx="2195491" cy="421598"/>
          </a:xfrm>
          <a:prstGeom prst="rect">
            <a:avLst/>
          </a:prstGeom>
        </p:spPr>
      </p:pic>
      <p:sp>
        <p:nvSpPr>
          <p:cNvPr id="12" name="TextBox 11"/>
          <p:cNvSpPr txBox="1"/>
          <p:nvPr/>
        </p:nvSpPr>
        <p:spPr>
          <a:xfrm>
            <a:off x="4618375" y="2970284"/>
            <a:ext cx="4301337" cy="2246769"/>
          </a:xfrm>
          <a:prstGeom prst="rect">
            <a:avLst/>
          </a:prstGeom>
          <a:noFill/>
        </p:spPr>
        <p:txBody>
          <a:bodyPr wrap="square" rtlCol="0">
            <a:spAutoFit/>
          </a:bodyPr>
          <a:lstStyle/>
          <a:p>
            <a:pPr algn="l"/>
            <a:r>
              <a:rPr lang="en-GB" sz="1400" dirty="0"/>
              <a:t>This is where we define a users access rights</a:t>
            </a:r>
          </a:p>
          <a:p>
            <a:pPr algn="l"/>
            <a:endParaRPr lang="en-GB" sz="1400" dirty="0"/>
          </a:p>
          <a:p>
            <a:pPr algn="l"/>
            <a:r>
              <a:rPr lang="en-GB" sz="1400" dirty="0"/>
              <a:t>Name the access group</a:t>
            </a:r>
          </a:p>
          <a:p>
            <a:pPr algn="l"/>
            <a:r>
              <a:rPr lang="en-GB" sz="1400" dirty="0"/>
              <a:t>Often associated with a group of users</a:t>
            </a:r>
          </a:p>
          <a:p>
            <a:pPr algn="l"/>
            <a:endParaRPr lang="en-GB" sz="1400" dirty="0"/>
          </a:p>
          <a:p>
            <a:pPr algn="l"/>
            <a:r>
              <a:rPr lang="en-GB" sz="1400" dirty="0"/>
              <a:t>Set the time period for when users assigned to the group will have access</a:t>
            </a:r>
          </a:p>
          <a:p>
            <a:pPr algn="l"/>
            <a:endParaRPr lang="en-GB" sz="1400" dirty="0"/>
          </a:p>
          <a:p>
            <a:r>
              <a:rPr lang="en-GB" sz="1400" dirty="0"/>
              <a:t>Select the doors that users assigned to the group will have access</a:t>
            </a:r>
          </a:p>
        </p:txBody>
      </p:sp>
      <p:pic>
        <p:nvPicPr>
          <p:cNvPr id="14" name="Picture 13"/>
          <p:cNvPicPr>
            <a:picLocks noChangeAspect="1"/>
          </p:cNvPicPr>
          <p:nvPr/>
        </p:nvPicPr>
        <p:blipFill>
          <a:blip r:embed="rId3"/>
          <a:stretch>
            <a:fillRect/>
          </a:stretch>
        </p:blipFill>
        <p:spPr>
          <a:xfrm>
            <a:off x="1211632" y="2949164"/>
            <a:ext cx="3128751" cy="2698776"/>
          </a:xfrm>
          <a:prstGeom prst="rect">
            <a:avLst/>
          </a:prstGeom>
        </p:spPr>
      </p:pic>
      <p:pic>
        <p:nvPicPr>
          <p:cNvPr id="15" name="Picture 14"/>
          <p:cNvPicPr>
            <a:picLocks noChangeAspect="1"/>
          </p:cNvPicPr>
          <p:nvPr/>
        </p:nvPicPr>
        <p:blipFill>
          <a:blip r:embed="rId4"/>
          <a:stretch>
            <a:fillRect/>
          </a:stretch>
        </p:blipFill>
        <p:spPr>
          <a:xfrm>
            <a:off x="1211632" y="5689005"/>
            <a:ext cx="9747188" cy="643689"/>
          </a:xfrm>
          <a:prstGeom prst="rect">
            <a:avLst/>
          </a:prstGeom>
        </p:spPr>
      </p:pic>
      <p:pic>
        <p:nvPicPr>
          <p:cNvPr id="16" name="Picture 15"/>
          <p:cNvPicPr>
            <a:picLocks noChangeAspect="1"/>
          </p:cNvPicPr>
          <p:nvPr/>
        </p:nvPicPr>
        <p:blipFill>
          <a:blip r:embed="rId5"/>
          <a:stretch>
            <a:fillRect/>
          </a:stretch>
        </p:blipFill>
        <p:spPr>
          <a:xfrm>
            <a:off x="1213584" y="911094"/>
            <a:ext cx="9764832" cy="969265"/>
          </a:xfrm>
          <a:prstGeom prst="rect">
            <a:avLst/>
          </a:prstGeom>
        </p:spPr>
      </p:pic>
      <p:sp>
        <p:nvSpPr>
          <p:cNvPr id="17"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3"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738471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38</a:t>
            </a:fld>
            <a:endParaRPr lang="en-US" dirty="0"/>
          </a:p>
        </p:txBody>
      </p:sp>
      <p:sp>
        <p:nvSpPr>
          <p:cNvPr id="6"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Users</a:t>
            </a:r>
            <a:br>
              <a:rPr lang="en-GB" dirty="0"/>
            </a:br>
            <a:endParaRPr lang="en-GB" dirty="0"/>
          </a:p>
        </p:txBody>
      </p:sp>
      <p:pic>
        <p:nvPicPr>
          <p:cNvPr id="10" name="Picture 9"/>
          <p:cNvPicPr>
            <a:picLocks noChangeAspect="1"/>
          </p:cNvPicPr>
          <p:nvPr/>
        </p:nvPicPr>
        <p:blipFill>
          <a:blip r:embed="rId2"/>
          <a:stretch>
            <a:fillRect/>
          </a:stretch>
        </p:blipFill>
        <p:spPr>
          <a:xfrm>
            <a:off x="1213584" y="911094"/>
            <a:ext cx="9758133" cy="4776421"/>
          </a:xfrm>
          <a:prstGeom prst="rect">
            <a:avLst/>
          </a:prstGeom>
        </p:spPr>
      </p:pic>
      <p:sp>
        <p:nvSpPr>
          <p:cNvPr id="11"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8"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585922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39</a:t>
            </a:fld>
            <a:endParaRPr lang="en-US" dirty="0"/>
          </a:p>
        </p:txBody>
      </p:sp>
      <p:pic>
        <p:nvPicPr>
          <p:cNvPr id="6" name="Picture 5"/>
          <p:cNvPicPr>
            <a:picLocks noChangeAspect="1"/>
          </p:cNvPicPr>
          <p:nvPr/>
        </p:nvPicPr>
        <p:blipFill>
          <a:blip r:embed="rId2"/>
          <a:stretch>
            <a:fillRect/>
          </a:stretch>
        </p:blipFill>
        <p:spPr>
          <a:xfrm>
            <a:off x="1213584" y="2883249"/>
            <a:ext cx="1726998" cy="3256111"/>
          </a:xfrm>
          <a:prstGeom prst="rect">
            <a:avLst/>
          </a:prstGeom>
        </p:spPr>
      </p:pic>
      <p:sp>
        <p:nvSpPr>
          <p:cNvPr id="9"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Adding Users</a:t>
            </a:r>
            <a:br>
              <a:rPr lang="en-GB" dirty="0"/>
            </a:br>
            <a:endParaRPr lang="en-GB" dirty="0"/>
          </a:p>
        </p:txBody>
      </p:sp>
      <p:pic>
        <p:nvPicPr>
          <p:cNvPr id="11" name="Picture 10"/>
          <p:cNvPicPr>
            <a:picLocks noChangeAspect="1"/>
          </p:cNvPicPr>
          <p:nvPr/>
        </p:nvPicPr>
        <p:blipFill>
          <a:blip r:embed="rId3"/>
          <a:stretch>
            <a:fillRect/>
          </a:stretch>
        </p:blipFill>
        <p:spPr>
          <a:xfrm>
            <a:off x="1213584" y="2102626"/>
            <a:ext cx="2695575" cy="428625"/>
          </a:xfrm>
          <a:prstGeom prst="rect">
            <a:avLst/>
          </a:prstGeom>
        </p:spPr>
      </p:pic>
      <p:sp>
        <p:nvSpPr>
          <p:cNvPr id="12" name="TextBox 11"/>
          <p:cNvSpPr txBox="1"/>
          <p:nvPr/>
        </p:nvSpPr>
        <p:spPr>
          <a:xfrm>
            <a:off x="3158588" y="2878919"/>
            <a:ext cx="3192290" cy="3539430"/>
          </a:xfrm>
          <a:prstGeom prst="rect">
            <a:avLst/>
          </a:prstGeom>
          <a:noFill/>
        </p:spPr>
        <p:txBody>
          <a:bodyPr wrap="square" rtlCol="0">
            <a:spAutoFit/>
          </a:bodyPr>
          <a:lstStyle/>
          <a:p>
            <a:pPr algn="l"/>
            <a:r>
              <a:rPr lang="en-GB" sz="1400" dirty="0">
                <a:solidFill>
                  <a:schemeClr val="tx1">
                    <a:lumMod val="75000"/>
                    <a:lumOff val="25000"/>
                  </a:schemeClr>
                </a:solidFill>
              </a:rPr>
              <a:t>User Name details</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Profile: Visitor and Employee used in reporting. A profile of Administrator can Override APB</a:t>
            </a:r>
          </a:p>
          <a:p>
            <a:pPr algn="l"/>
            <a:endParaRPr lang="en-GB" sz="1400" dirty="0">
              <a:solidFill>
                <a:schemeClr val="tx1">
                  <a:lumMod val="75000"/>
                  <a:lumOff val="25000"/>
                </a:schemeClr>
              </a:solidFill>
            </a:endParaRPr>
          </a:p>
          <a:p>
            <a:r>
              <a:rPr lang="en-GB" sz="1400" dirty="0">
                <a:solidFill>
                  <a:schemeClr val="tx1">
                    <a:lumMod val="75000"/>
                    <a:lumOff val="25000"/>
                  </a:schemeClr>
                </a:solidFill>
              </a:rPr>
              <a:t>PIN. Personal pin code used for Door mode Card and PIN.</a:t>
            </a:r>
          </a:p>
          <a:p>
            <a:endParaRPr lang="en-GB" sz="1400" dirty="0">
              <a:solidFill>
                <a:schemeClr val="tx1">
                  <a:lumMod val="75000"/>
                  <a:lumOff val="25000"/>
                </a:schemeClr>
              </a:solidFill>
            </a:endParaRPr>
          </a:p>
          <a:p>
            <a:r>
              <a:rPr lang="en-GB" sz="1400" dirty="0">
                <a:solidFill>
                  <a:schemeClr val="tx1">
                    <a:lumMod val="75000"/>
                    <a:lumOff val="25000"/>
                  </a:schemeClr>
                </a:solidFill>
              </a:rPr>
              <a:t>Custom Field: Description free text.</a:t>
            </a:r>
          </a:p>
          <a:p>
            <a:endParaRPr lang="en-GB" sz="1400" dirty="0">
              <a:solidFill>
                <a:schemeClr val="tx1">
                  <a:lumMod val="75000"/>
                  <a:lumOff val="25000"/>
                </a:schemeClr>
              </a:solidFill>
            </a:endParaRPr>
          </a:p>
          <a:p>
            <a:r>
              <a:rPr lang="en-GB" sz="1400" dirty="0">
                <a:solidFill>
                  <a:schemeClr val="tx1">
                    <a:lumMod val="75000"/>
                    <a:lumOff val="25000"/>
                  </a:schemeClr>
                </a:solidFill>
              </a:rPr>
              <a:t>Card Number: Users credential number.</a:t>
            </a:r>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p:txBody>
      </p:sp>
      <p:sp>
        <p:nvSpPr>
          <p:cNvPr id="19" name="TextBox 18"/>
          <p:cNvSpPr txBox="1"/>
          <p:nvPr/>
        </p:nvSpPr>
        <p:spPr>
          <a:xfrm>
            <a:off x="6779824" y="2102626"/>
            <a:ext cx="4198592" cy="1384995"/>
          </a:xfrm>
          <a:prstGeom prst="rect">
            <a:avLst/>
          </a:prstGeom>
          <a:noFill/>
        </p:spPr>
        <p:txBody>
          <a:bodyPr wrap="square" rtlCol="0">
            <a:spAutoFit/>
          </a:bodyPr>
          <a:lstStyle/>
          <a:p>
            <a:pPr algn="l"/>
            <a:r>
              <a:rPr lang="en-GB" sz="1400" b="1" dirty="0">
                <a:solidFill>
                  <a:schemeClr val="tx1">
                    <a:lumMod val="75000"/>
                    <a:lumOff val="25000"/>
                  </a:schemeClr>
                </a:solidFill>
              </a:rPr>
              <a:t>Card Enrolment</a:t>
            </a:r>
          </a:p>
          <a:p>
            <a:pPr algn="l"/>
            <a:endParaRPr lang="en-GB" sz="1400" dirty="0">
              <a:solidFill>
                <a:schemeClr val="tx1">
                  <a:lumMod val="75000"/>
                  <a:lumOff val="25000"/>
                </a:schemeClr>
              </a:solidFill>
            </a:endParaRPr>
          </a:p>
          <a:p>
            <a:pPr marL="285750" indent="-285750" algn="l">
              <a:buFont typeface="Arial" panose="020B0604020202020204" pitchFamily="34" charset="0"/>
              <a:buChar char="•"/>
            </a:pPr>
            <a:r>
              <a:rPr lang="en-GB" sz="1400" dirty="0">
                <a:solidFill>
                  <a:schemeClr val="tx1">
                    <a:lumMod val="75000"/>
                    <a:lumOff val="25000"/>
                  </a:schemeClr>
                </a:solidFill>
              </a:rPr>
              <a:t>Type card number into Field</a:t>
            </a:r>
          </a:p>
          <a:p>
            <a:pPr algn="l"/>
            <a:endParaRPr lang="en-GB" sz="1400" dirty="0">
              <a:solidFill>
                <a:schemeClr val="tx1">
                  <a:lumMod val="75000"/>
                  <a:lumOff val="25000"/>
                </a:schemeClr>
              </a:solidFill>
            </a:endParaRPr>
          </a:p>
          <a:p>
            <a:pPr marL="285750" indent="-285750" algn="l">
              <a:buFont typeface="Arial" panose="020B0604020202020204" pitchFamily="34" charset="0"/>
              <a:buChar char="•"/>
            </a:pPr>
            <a:r>
              <a:rPr lang="en-GB" sz="1400" dirty="0">
                <a:solidFill>
                  <a:schemeClr val="tx1">
                    <a:lumMod val="75000"/>
                    <a:lumOff val="25000"/>
                  </a:schemeClr>
                </a:solidFill>
              </a:rPr>
              <a:t>Use the        Button. Select a reader from the list and present the card</a:t>
            </a:r>
          </a:p>
        </p:txBody>
      </p:sp>
      <p:pic>
        <p:nvPicPr>
          <p:cNvPr id="20" name="Picture 19"/>
          <p:cNvPicPr>
            <a:picLocks noChangeAspect="1"/>
          </p:cNvPicPr>
          <p:nvPr/>
        </p:nvPicPr>
        <p:blipFill>
          <a:blip r:embed="rId4"/>
          <a:stretch>
            <a:fillRect/>
          </a:stretch>
        </p:blipFill>
        <p:spPr>
          <a:xfrm>
            <a:off x="7129221" y="3542282"/>
            <a:ext cx="3213188" cy="1975455"/>
          </a:xfrm>
          <a:prstGeom prst="rect">
            <a:avLst/>
          </a:prstGeom>
        </p:spPr>
      </p:pic>
      <p:pic>
        <p:nvPicPr>
          <p:cNvPr id="21" name="Picture 20"/>
          <p:cNvPicPr>
            <a:picLocks noChangeAspect="1"/>
          </p:cNvPicPr>
          <p:nvPr/>
        </p:nvPicPr>
        <p:blipFill>
          <a:blip r:embed="rId5"/>
          <a:stretch>
            <a:fillRect/>
          </a:stretch>
        </p:blipFill>
        <p:spPr>
          <a:xfrm>
            <a:off x="7916905" y="2878919"/>
            <a:ext cx="342900" cy="352425"/>
          </a:xfrm>
          <a:prstGeom prst="rect">
            <a:avLst/>
          </a:prstGeom>
        </p:spPr>
      </p:pic>
      <p:sp>
        <p:nvSpPr>
          <p:cNvPr id="22" name="TextBox 21"/>
          <p:cNvSpPr txBox="1"/>
          <p:nvPr/>
        </p:nvSpPr>
        <p:spPr>
          <a:xfrm>
            <a:off x="6779824" y="5845151"/>
            <a:ext cx="3911982" cy="307777"/>
          </a:xfrm>
          <a:prstGeom prst="rect">
            <a:avLst/>
          </a:prstGeom>
          <a:noFill/>
        </p:spPr>
        <p:txBody>
          <a:bodyPr wrap="square" rtlCol="0">
            <a:spAutoFit/>
          </a:bodyPr>
          <a:lstStyle/>
          <a:p>
            <a:pPr marL="285750" indent="-285750" algn="l">
              <a:buFont typeface="Arial" panose="020B0604020202020204" pitchFamily="34" charset="0"/>
              <a:buChar char="•"/>
            </a:pPr>
            <a:r>
              <a:rPr lang="en-GB" sz="1400" dirty="0">
                <a:solidFill>
                  <a:schemeClr val="tx1">
                    <a:lumMod val="75000"/>
                    <a:lumOff val="25000"/>
                  </a:schemeClr>
                </a:solidFill>
              </a:rPr>
              <a:t>Use a USB desktop enrolment reader</a:t>
            </a:r>
          </a:p>
        </p:txBody>
      </p:sp>
      <p:pic>
        <p:nvPicPr>
          <p:cNvPr id="14" name="Picture 13"/>
          <p:cNvPicPr>
            <a:picLocks noChangeAspect="1"/>
          </p:cNvPicPr>
          <p:nvPr/>
        </p:nvPicPr>
        <p:blipFill>
          <a:blip r:embed="rId6"/>
          <a:stretch>
            <a:fillRect/>
          </a:stretch>
        </p:blipFill>
        <p:spPr>
          <a:xfrm>
            <a:off x="1213584" y="911094"/>
            <a:ext cx="9764832" cy="969265"/>
          </a:xfrm>
          <a:prstGeom prst="rect">
            <a:avLst/>
          </a:prstGeom>
        </p:spPr>
      </p:pic>
      <p:sp>
        <p:nvSpPr>
          <p:cNvPr id="15"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6"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10938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a:t>
            </a:fld>
            <a:endParaRPr lang="en-US" dirty="0"/>
          </a:p>
        </p:txBody>
      </p:sp>
      <p:sp>
        <p:nvSpPr>
          <p:cNvPr id="6" name="TextBox 5"/>
          <p:cNvSpPr txBox="1"/>
          <p:nvPr/>
        </p:nvSpPr>
        <p:spPr>
          <a:xfrm>
            <a:off x="402643" y="991822"/>
            <a:ext cx="11233150" cy="2031325"/>
          </a:xfrm>
          <a:prstGeom prst="rect">
            <a:avLst/>
          </a:prstGeom>
          <a:noFill/>
        </p:spPr>
        <p:txBody>
          <a:bodyPr wrap="square" rtlCol="0">
            <a:spAutoFit/>
          </a:bodyPr>
          <a:lstStyle/>
          <a:p>
            <a:pPr algn="l"/>
            <a:r>
              <a:rPr lang="en-GB" dirty="0">
                <a:solidFill>
                  <a:schemeClr val="tx1">
                    <a:lumMod val="75000"/>
                    <a:lumOff val="25000"/>
                  </a:schemeClr>
                </a:solidFill>
              </a:rPr>
              <a:t>The Metal Enclosure comes with a Cluster Controller, a Reader module and PSU. </a:t>
            </a:r>
          </a:p>
          <a:p>
            <a:pPr algn="l"/>
            <a:endParaRPr lang="en-GB" dirty="0">
              <a:solidFill>
                <a:schemeClr val="tx1">
                  <a:lumMod val="75000"/>
                  <a:lumOff val="25000"/>
                </a:schemeClr>
              </a:solidFill>
            </a:endParaRPr>
          </a:p>
          <a:p>
            <a:pPr algn="l"/>
            <a:r>
              <a:rPr lang="en-GB" dirty="0">
                <a:solidFill>
                  <a:schemeClr val="tx1">
                    <a:lumMod val="75000"/>
                    <a:lumOff val="25000"/>
                  </a:schemeClr>
                </a:solidFill>
              </a:rPr>
              <a:t>The Enclosure is expandable up to 4 reader modules allowing a total of 8 doors or 4 doors with in and out readers. </a:t>
            </a:r>
          </a:p>
          <a:p>
            <a:pPr algn="l"/>
            <a:endParaRPr lang="en-GB" dirty="0">
              <a:solidFill>
                <a:schemeClr val="tx1">
                  <a:lumMod val="75000"/>
                  <a:lumOff val="25000"/>
                </a:schemeClr>
              </a:solidFill>
            </a:endParaRPr>
          </a:p>
          <a:p>
            <a:pPr algn="l"/>
            <a:r>
              <a:rPr lang="en-GB" dirty="0">
                <a:solidFill>
                  <a:schemeClr val="tx1">
                    <a:lumMod val="75000"/>
                    <a:lumOff val="25000"/>
                  </a:schemeClr>
                </a:solidFill>
              </a:rPr>
              <a:t>An additional 12V 7Ah Lead-Acid Battery can be added in case of power failure.</a:t>
            </a:r>
          </a:p>
          <a:p>
            <a:pPr algn="l"/>
            <a:endParaRPr lang="en-GB" dirty="0">
              <a:solidFill>
                <a:schemeClr val="tx1">
                  <a:lumMod val="75000"/>
                  <a:lumOff val="2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777" y="2979012"/>
            <a:ext cx="3734882" cy="2900981"/>
          </a:xfrm>
          <a:prstGeom prst="rect">
            <a:avLst/>
          </a:prstGeom>
        </p:spPr>
      </p:pic>
      <p:sp>
        <p:nvSpPr>
          <p:cNvPr id="15" name="TextBox 14"/>
          <p:cNvSpPr txBox="1"/>
          <p:nvPr/>
        </p:nvSpPr>
        <p:spPr>
          <a:xfrm>
            <a:off x="402643" y="6047750"/>
            <a:ext cx="11175174" cy="369332"/>
          </a:xfrm>
          <a:prstGeom prst="rect">
            <a:avLst/>
          </a:prstGeom>
          <a:noFill/>
        </p:spPr>
        <p:txBody>
          <a:bodyPr wrap="square" rtlCol="0">
            <a:spAutoFit/>
          </a:bodyPr>
          <a:lstStyle/>
          <a:p>
            <a:r>
              <a:rPr lang="en-GB" dirty="0">
                <a:solidFill>
                  <a:schemeClr val="tx1">
                    <a:lumMod val="75000"/>
                    <a:lumOff val="25000"/>
                  </a:schemeClr>
                </a:solidFill>
              </a:rPr>
              <a:t>Boxed Controller		c/w 1 Reader Module 		    c/w 2 Reader Modules </a:t>
            </a:r>
          </a:p>
        </p:txBody>
      </p:sp>
      <p:pic>
        <p:nvPicPr>
          <p:cNvPr id="5" name="Picture 4"/>
          <p:cNvPicPr>
            <a:picLocks noChangeAspect="1"/>
          </p:cNvPicPr>
          <p:nvPr/>
        </p:nvPicPr>
        <p:blipFill>
          <a:blip r:embed="rId4"/>
          <a:stretch>
            <a:fillRect/>
          </a:stretch>
        </p:blipFill>
        <p:spPr>
          <a:xfrm>
            <a:off x="293795" y="2821571"/>
            <a:ext cx="3598145" cy="3058423"/>
          </a:xfrm>
          <a:prstGeom prst="rect">
            <a:avLst/>
          </a:prstGeom>
        </p:spPr>
      </p:pic>
      <p:pic>
        <p:nvPicPr>
          <p:cNvPr id="9" name="Picture 8"/>
          <p:cNvPicPr>
            <a:picLocks noChangeAspect="1"/>
          </p:cNvPicPr>
          <p:nvPr/>
        </p:nvPicPr>
        <p:blipFill>
          <a:blip r:embed="rId5"/>
          <a:stretch>
            <a:fillRect/>
          </a:stretch>
        </p:blipFill>
        <p:spPr>
          <a:xfrm>
            <a:off x="8086239" y="2979012"/>
            <a:ext cx="3549554" cy="2900981"/>
          </a:xfrm>
          <a:prstGeom prst="rect">
            <a:avLst/>
          </a:prstGeom>
        </p:spPr>
      </p:pic>
      <p:sp>
        <p:nvSpPr>
          <p:cNvPr id="11"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Metal Enclosure with PSU</a:t>
            </a:r>
          </a:p>
        </p:txBody>
      </p:sp>
      <p:sp>
        <p:nvSpPr>
          <p:cNvPr id="12" name="Subtitle 2"/>
          <p:cNvSpPr txBox="1">
            <a:spLocks/>
          </p:cNvSpPr>
          <p:nvPr/>
        </p:nvSpPr>
        <p:spPr>
          <a:xfrm>
            <a:off x="9804018" y="6864875"/>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3"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98252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1617BE-BA58-4B59-88D5-A8C7B239E913}" type="slidenum">
              <a:rPr lang="en-US" smtClean="0"/>
              <a:t>40</a:t>
            </a:fld>
            <a:endParaRPr lang="en-US" dirty="0"/>
          </a:p>
        </p:txBody>
      </p:sp>
      <p:sp>
        <p:nvSpPr>
          <p:cNvPr id="5" name="Content Placeholder 4"/>
          <p:cNvSpPr txBox="1">
            <a:spLocks noGrp="1"/>
          </p:cNvSpPr>
          <p:nvPr>
            <p:ph idx="1"/>
          </p:nvPr>
        </p:nvSpPr>
        <p:spPr>
          <a:xfrm>
            <a:off x="1213584" y="2126256"/>
            <a:ext cx="1005616" cy="215444"/>
          </a:xfrm>
          <a:prstGeom prst="rect">
            <a:avLst/>
          </a:prstGeom>
          <a:noFill/>
        </p:spPr>
        <p:txBody>
          <a:bodyPr wrap="square" rtlCol="0">
            <a:spAutoFit/>
          </a:bodyPr>
          <a:lstStyle/>
          <a:p>
            <a:pPr marL="0" indent="0" algn="l">
              <a:buNone/>
            </a:pPr>
            <a:r>
              <a:rPr lang="en-GB" sz="1400" dirty="0">
                <a:solidFill>
                  <a:schemeClr val="tx1">
                    <a:lumMod val="75000"/>
                    <a:lumOff val="25000"/>
                  </a:schemeClr>
                </a:solidFill>
              </a:rPr>
              <a:t>User Cards</a:t>
            </a:r>
          </a:p>
        </p:txBody>
      </p:sp>
      <p:pic>
        <p:nvPicPr>
          <p:cNvPr id="7" name="Picture 6"/>
          <p:cNvPicPr>
            <a:picLocks noChangeAspect="1"/>
          </p:cNvPicPr>
          <p:nvPr/>
        </p:nvPicPr>
        <p:blipFill>
          <a:blip r:embed="rId2"/>
          <a:stretch>
            <a:fillRect/>
          </a:stretch>
        </p:blipFill>
        <p:spPr>
          <a:xfrm>
            <a:off x="1213584" y="3733349"/>
            <a:ext cx="3353501" cy="2131122"/>
          </a:xfrm>
          <a:prstGeom prst="rect">
            <a:avLst/>
          </a:prstGeom>
        </p:spPr>
      </p:pic>
      <p:pic>
        <p:nvPicPr>
          <p:cNvPr id="8" name="Picture 7"/>
          <p:cNvPicPr>
            <a:picLocks noChangeAspect="1"/>
          </p:cNvPicPr>
          <p:nvPr/>
        </p:nvPicPr>
        <p:blipFill>
          <a:blip r:embed="rId3"/>
          <a:stretch>
            <a:fillRect/>
          </a:stretch>
        </p:blipFill>
        <p:spPr>
          <a:xfrm>
            <a:off x="4772070" y="2374952"/>
            <a:ext cx="2612572" cy="3489519"/>
          </a:xfrm>
          <a:prstGeom prst="rect">
            <a:avLst/>
          </a:prstGeom>
        </p:spPr>
      </p:pic>
      <p:pic>
        <p:nvPicPr>
          <p:cNvPr id="12" name="Picture 11"/>
          <p:cNvPicPr>
            <a:picLocks noChangeAspect="1"/>
          </p:cNvPicPr>
          <p:nvPr/>
        </p:nvPicPr>
        <p:blipFill>
          <a:blip r:embed="rId4"/>
          <a:stretch>
            <a:fillRect/>
          </a:stretch>
        </p:blipFill>
        <p:spPr>
          <a:xfrm>
            <a:off x="1213584" y="2651762"/>
            <a:ext cx="2647950" cy="771525"/>
          </a:xfrm>
          <a:prstGeom prst="rect">
            <a:avLst/>
          </a:prstGeom>
        </p:spPr>
      </p:pic>
      <p:sp>
        <p:nvSpPr>
          <p:cNvPr id="13" name="TextBox 12"/>
          <p:cNvSpPr txBox="1"/>
          <p:nvPr/>
        </p:nvSpPr>
        <p:spPr>
          <a:xfrm>
            <a:off x="7589627" y="2374952"/>
            <a:ext cx="3940063" cy="3323987"/>
          </a:xfrm>
          <a:prstGeom prst="rect">
            <a:avLst/>
          </a:prstGeom>
          <a:noFill/>
        </p:spPr>
        <p:txBody>
          <a:bodyPr wrap="square" rtlCol="0">
            <a:spAutoFit/>
          </a:bodyPr>
          <a:lstStyle/>
          <a:p>
            <a:pPr algn="l"/>
            <a:r>
              <a:rPr lang="en-GB" sz="1400" dirty="0">
                <a:solidFill>
                  <a:schemeClr val="tx1">
                    <a:lumMod val="75000"/>
                    <a:lumOff val="25000"/>
                  </a:schemeClr>
                </a:solidFill>
              </a:rPr>
              <a:t>Card enrolment also available by using the       button or USB enrolment reader</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Access Group. Defines user Access – What doors a user has access to and when. Access groups are defined under the settings menu (slide 34)</a:t>
            </a:r>
          </a:p>
          <a:p>
            <a:pPr algn="l"/>
            <a:r>
              <a:rPr lang="en-GB" sz="1400" dirty="0">
                <a:solidFill>
                  <a:schemeClr val="tx1">
                    <a:lumMod val="75000"/>
                    <a:lumOff val="25000"/>
                  </a:schemeClr>
                </a:solidFill>
              </a:rPr>
              <a:t>If unmodified the default access group allows access to all doors</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Start and End Date. The card validity period. When the card will start working and when it will stop</a:t>
            </a: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Suspend card. Temporarily block a card</a:t>
            </a:r>
          </a:p>
        </p:txBody>
      </p:sp>
      <p:pic>
        <p:nvPicPr>
          <p:cNvPr id="14" name="Picture 13"/>
          <p:cNvPicPr>
            <a:picLocks noChangeAspect="1"/>
          </p:cNvPicPr>
          <p:nvPr/>
        </p:nvPicPr>
        <p:blipFill>
          <a:blip r:embed="rId5"/>
          <a:stretch>
            <a:fillRect/>
          </a:stretch>
        </p:blipFill>
        <p:spPr>
          <a:xfrm>
            <a:off x="8032489" y="2651762"/>
            <a:ext cx="342900" cy="352425"/>
          </a:xfrm>
          <a:prstGeom prst="rect">
            <a:avLst/>
          </a:prstGeom>
        </p:spPr>
      </p:pic>
      <p:pic>
        <p:nvPicPr>
          <p:cNvPr id="16" name="Picture 15"/>
          <p:cNvPicPr>
            <a:picLocks noChangeAspect="1"/>
          </p:cNvPicPr>
          <p:nvPr/>
        </p:nvPicPr>
        <p:blipFill>
          <a:blip r:embed="rId6"/>
          <a:stretch>
            <a:fillRect/>
          </a:stretch>
        </p:blipFill>
        <p:spPr>
          <a:xfrm>
            <a:off x="1213584" y="911094"/>
            <a:ext cx="9764832" cy="969265"/>
          </a:xfrm>
          <a:prstGeom prst="rect">
            <a:avLst/>
          </a:prstGeom>
        </p:spPr>
      </p:pic>
      <p:sp>
        <p:nvSpPr>
          <p:cNvPr id="17"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Adding Users</a:t>
            </a:r>
            <a:br>
              <a:rPr lang="en-GB" dirty="0"/>
            </a:br>
            <a:endParaRPr lang="en-GB" dirty="0"/>
          </a:p>
        </p:txBody>
      </p:sp>
      <p:sp>
        <p:nvSpPr>
          <p:cNvPr id="18"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5"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499271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41</a:t>
            </a:fld>
            <a:endParaRPr lang="en-US" dirty="0"/>
          </a:p>
        </p:txBody>
      </p:sp>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Anti </a:t>
            </a:r>
            <a:r>
              <a:rPr lang="en-GB" dirty="0" err="1"/>
              <a:t>Passback</a:t>
            </a:r>
            <a:r>
              <a:rPr lang="en-GB" dirty="0"/>
              <a:t> -APB</a:t>
            </a:r>
            <a:br>
              <a:rPr lang="en-GB" dirty="0"/>
            </a:br>
            <a:endParaRPr lang="en-GB" dirty="0"/>
          </a:p>
        </p:txBody>
      </p:sp>
      <p:pic>
        <p:nvPicPr>
          <p:cNvPr id="12" name="Picture 11"/>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2" name="Rectangle 1"/>
          <p:cNvSpPr/>
          <p:nvPr/>
        </p:nvSpPr>
        <p:spPr>
          <a:xfrm>
            <a:off x="1213584" y="1997839"/>
            <a:ext cx="9764832" cy="3970318"/>
          </a:xfrm>
          <a:prstGeom prst="rect">
            <a:avLst/>
          </a:prstGeom>
        </p:spPr>
        <p:txBody>
          <a:bodyPr wrap="square">
            <a:spAutoFit/>
          </a:bodyPr>
          <a:lstStyle/>
          <a:p>
            <a:pPr>
              <a:spcAft>
                <a:spcPts val="0"/>
              </a:spcAft>
            </a:pPr>
            <a:r>
              <a:rPr lang="en-GB" dirty="0">
                <a:solidFill>
                  <a:srgbClr val="1F497D"/>
                </a:solidFill>
                <a:latin typeface="Calibri" panose="020F0502020204030204" pitchFamily="34" charset="0"/>
                <a:ea typeface="Calibri" panose="020F0502020204030204" pitchFamily="34" charset="0"/>
              </a:rPr>
              <a:t>Anti </a:t>
            </a:r>
            <a:r>
              <a:rPr lang="en-GB" dirty="0" err="1">
                <a:solidFill>
                  <a:srgbClr val="1F497D"/>
                </a:solidFill>
                <a:latin typeface="Calibri" panose="020F0502020204030204" pitchFamily="34" charset="0"/>
                <a:ea typeface="Calibri" panose="020F0502020204030204" pitchFamily="34" charset="0"/>
              </a:rPr>
              <a:t>Passback</a:t>
            </a:r>
            <a:r>
              <a:rPr lang="en-GB" dirty="0">
                <a:solidFill>
                  <a:srgbClr val="1F497D"/>
                </a:solidFill>
                <a:latin typeface="Calibri" panose="020F0502020204030204" pitchFamily="34" charset="0"/>
                <a:ea typeface="Calibri" panose="020F0502020204030204" pitchFamily="34" charset="0"/>
              </a:rPr>
              <a:t> will work across a single system (site), a controller and slaves controllers. </a:t>
            </a:r>
          </a:p>
          <a:p>
            <a:pPr>
              <a:spcAft>
                <a:spcPts val="0"/>
              </a:spcAft>
            </a:pPr>
            <a:endParaRPr lang="en-GB" dirty="0">
              <a:solidFill>
                <a:srgbClr val="1F497D"/>
              </a:solidFill>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Doors are not set to APB by default, they need to be enabled for APB in the door configuration.</a:t>
            </a:r>
          </a:p>
          <a:p>
            <a:pPr>
              <a:spcAft>
                <a:spcPts val="0"/>
              </a:spcAft>
            </a:pPr>
            <a:endParaRPr lang="en-GB" dirty="0">
              <a:solidFill>
                <a:srgbClr val="1F497D"/>
              </a:solidFill>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Only Doors enabled for APB will follow APB rules.</a:t>
            </a:r>
          </a:p>
          <a:p>
            <a:pPr>
              <a:spcAft>
                <a:spcPts val="0"/>
              </a:spcAft>
            </a:pPr>
            <a:endParaRPr lang="en-GB" dirty="0">
              <a:solidFill>
                <a:srgbClr val="1F497D"/>
              </a:solidFill>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Users with a profile of Employee or Visitor will follow APB rules. Users with an Administrator profile are exempt.</a:t>
            </a:r>
          </a:p>
          <a:p>
            <a:pPr lvl="0">
              <a:spcAft>
                <a:spcPts val="0"/>
              </a:spcAft>
            </a:pPr>
            <a:endParaRPr lang="en-GB" dirty="0">
              <a:solidFill>
                <a:srgbClr val="1F497D"/>
              </a:solidFill>
              <a:latin typeface="Calibri" panose="020F0502020204030204" pitchFamily="34" charset="0"/>
              <a:ea typeface="Calibri" panose="020F0502020204030204" pitchFamily="34" charset="0"/>
            </a:endParaRPr>
          </a:p>
          <a:p>
            <a:r>
              <a:rPr lang="en-GB" dirty="0">
                <a:solidFill>
                  <a:srgbClr val="1F497D"/>
                </a:solidFill>
                <a:latin typeface="Calibri" panose="020F0502020204030204" pitchFamily="34" charset="0"/>
                <a:ea typeface="Calibri" panose="020F0502020204030204" pitchFamily="34" charset="0"/>
              </a:rPr>
              <a:t>If communication is lost between controllers. Readers connected to Slave controllers will continue to function although they will no longer </a:t>
            </a:r>
            <a:r>
              <a:rPr lang="en-GB">
                <a:solidFill>
                  <a:srgbClr val="1F497D"/>
                </a:solidFill>
                <a:latin typeface="Calibri" panose="020F0502020204030204" pitchFamily="34" charset="0"/>
                <a:ea typeface="Calibri" panose="020F0502020204030204" pitchFamily="34" charset="0"/>
              </a:rPr>
              <a:t>follow the APB </a:t>
            </a:r>
            <a:r>
              <a:rPr lang="en-GB" dirty="0">
                <a:solidFill>
                  <a:srgbClr val="1F497D"/>
                </a:solidFill>
                <a:latin typeface="Calibri" panose="020F0502020204030204" pitchFamily="34" charset="0"/>
                <a:ea typeface="Calibri" panose="020F0502020204030204" pitchFamily="34" charset="0"/>
              </a:rPr>
              <a:t>rules.</a:t>
            </a:r>
          </a:p>
          <a:p>
            <a:endParaRPr lang="en-GB" dirty="0">
              <a:solidFill>
                <a:srgbClr val="1F497D"/>
              </a:solidFill>
              <a:latin typeface="Calibri" panose="020F0502020204030204" pitchFamily="34" charset="0"/>
              <a:ea typeface="Calibri" panose="020F0502020204030204" pitchFamily="34" charset="0"/>
            </a:endParaRPr>
          </a:p>
          <a:p>
            <a:endParaRPr lang="en-GB" dirty="0">
              <a:solidFill>
                <a:srgbClr val="1F497D"/>
              </a:solidFill>
              <a:latin typeface="Calibri" panose="020F0502020204030204" pitchFamily="34" charset="0"/>
              <a:ea typeface="Calibri" panose="020F0502020204030204" pitchFamily="34" charset="0"/>
            </a:endParaRPr>
          </a:p>
          <a:p>
            <a:pPr marL="285750" lvl="0" indent="-285750">
              <a:spcAft>
                <a:spcPts val="0"/>
              </a:spcAft>
              <a:buFont typeface="Arial" panose="020B0604020202020204" pitchFamily="34" charset="0"/>
              <a:buChar char="•"/>
            </a:pPr>
            <a:endParaRPr lang="en-GB"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6325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42</a:t>
            </a:fld>
            <a:endParaRPr lang="en-US" dirty="0"/>
          </a:p>
        </p:txBody>
      </p:sp>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Anti </a:t>
            </a:r>
            <a:r>
              <a:rPr lang="en-GB" dirty="0" err="1"/>
              <a:t>Passback</a:t>
            </a:r>
            <a:br>
              <a:rPr lang="en-GB" dirty="0"/>
            </a:br>
            <a:endParaRPr lang="en-GB" dirty="0"/>
          </a:p>
        </p:txBody>
      </p:sp>
      <p:pic>
        <p:nvPicPr>
          <p:cNvPr id="12" name="Picture 11"/>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2" name="Rectangle 1"/>
          <p:cNvSpPr/>
          <p:nvPr/>
        </p:nvSpPr>
        <p:spPr>
          <a:xfrm>
            <a:off x="1213584" y="1946804"/>
            <a:ext cx="9764832" cy="5632311"/>
          </a:xfrm>
          <a:prstGeom prst="rect">
            <a:avLst/>
          </a:prstGeom>
        </p:spPr>
        <p:txBody>
          <a:bodyPr wrap="square">
            <a:spAutoFit/>
          </a:bodyPr>
          <a:lstStyle/>
          <a:p>
            <a:pPr>
              <a:spcAft>
                <a:spcPts val="0"/>
              </a:spcAft>
            </a:pPr>
            <a:r>
              <a:rPr lang="en-GB" dirty="0">
                <a:solidFill>
                  <a:srgbClr val="1F497D"/>
                </a:solidFill>
                <a:latin typeface="Calibri" panose="020F0502020204030204" pitchFamily="34" charset="0"/>
                <a:ea typeface="Calibri" panose="020F0502020204030204" pitchFamily="34" charset="0"/>
              </a:rPr>
              <a:t>Strict Control</a:t>
            </a:r>
          </a:p>
          <a:p>
            <a:pPr marL="285750" lvl="0" indent="-285750">
              <a:spcAft>
                <a:spcPts val="0"/>
              </a:spcAft>
              <a:buFont typeface="Arial" panose="020B0604020202020204" pitchFamily="34" charset="0"/>
              <a:buChar char="•"/>
            </a:pPr>
            <a:r>
              <a:rPr lang="en-GB" dirty="0">
                <a:solidFill>
                  <a:srgbClr val="1F497D"/>
                </a:solidFill>
                <a:latin typeface="Calibri" panose="020F0502020204030204" pitchFamily="34" charset="0"/>
                <a:ea typeface="Calibri" panose="020F0502020204030204" pitchFamily="34" charset="0"/>
              </a:rPr>
              <a:t>Toggle single entry and single exit function. APB readers only.</a:t>
            </a:r>
          </a:p>
          <a:p>
            <a:pPr marL="742950" lvl="1" indent="-285750">
              <a:buFont typeface="Arial" panose="020B0604020202020204" pitchFamily="34" charset="0"/>
              <a:buChar char="•"/>
            </a:pPr>
            <a:endParaRPr lang="en-GB" dirty="0">
              <a:solidFill>
                <a:srgbClr val="1F497D"/>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GB" dirty="0">
                <a:solidFill>
                  <a:srgbClr val="1F497D"/>
                </a:solidFill>
                <a:latin typeface="Calibri" panose="020F0502020204030204" pitchFamily="34" charset="0"/>
                <a:ea typeface="Calibri" panose="020F0502020204030204" pitchFamily="34" charset="0"/>
              </a:rPr>
              <a:t>After an entry/in reader is used an exit/out reader must be used before an entry/in reader can be used again. </a:t>
            </a:r>
          </a:p>
          <a:p>
            <a:pPr marL="742950" lvl="1" indent="-285750">
              <a:buFont typeface="Arial" panose="020B0604020202020204" pitchFamily="34" charset="0"/>
              <a:buChar char="•"/>
            </a:pPr>
            <a:endParaRPr lang="en-GB" dirty="0">
              <a:solidFill>
                <a:srgbClr val="1F497D"/>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GB" dirty="0">
                <a:solidFill>
                  <a:srgbClr val="1F497D"/>
                </a:solidFill>
                <a:latin typeface="Calibri" panose="020F0502020204030204" pitchFamily="34" charset="0"/>
                <a:ea typeface="Calibri" panose="020F0502020204030204" pitchFamily="34" charset="0"/>
              </a:rPr>
              <a:t>After an exit/out reader is used an entry/in reader must be used before an exit/out reader can be used again.</a:t>
            </a:r>
          </a:p>
          <a:p>
            <a:pPr lvl="0">
              <a:spcAft>
                <a:spcPts val="0"/>
              </a:spcAft>
            </a:pPr>
            <a:endParaRPr lang="en-GB" dirty="0">
              <a:solidFill>
                <a:srgbClr val="1F497D"/>
              </a:solidFill>
              <a:latin typeface="Calibri" panose="020F0502020204030204" pitchFamily="34" charset="0"/>
              <a:ea typeface="Calibri" panose="020F0502020204030204" pitchFamily="34" charset="0"/>
            </a:endParaRPr>
          </a:p>
          <a:p>
            <a:pPr lvl="0">
              <a:spcAft>
                <a:spcPts val="0"/>
              </a:spcAft>
            </a:pPr>
            <a:r>
              <a:rPr lang="en-GB" dirty="0">
                <a:solidFill>
                  <a:srgbClr val="1F497D"/>
                </a:solidFill>
                <a:latin typeface="Calibri" panose="020F0502020204030204" pitchFamily="34" charset="0"/>
                <a:ea typeface="Calibri" panose="020F0502020204030204" pitchFamily="34" charset="0"/>
              </a:rPr>
              <a:t>Relaxed Control.</a:t>
            </a:r>
          </a:p>
          <a:p>
            <a:pPr marL="285750" indent="-285750">
              <a:buFont typeface="Arial" panose="020B0604020202020204" pitchFamily="34" charset="0"/>
              <a:buChar char="•"/>
            </a:pPr>
            <a:r>
              <a:rPr lang="en-GB" dirty="0">
                <a:solidFill>
                  <a:srgbClr val="1F497D"/>
                </a:solidFill>
                <a:latin typeface="Calibri" panose="020F0502020204030204" pitchFamily="34" charset="0"/>
                <a:ea typeface="Calibri" panose="020F0502020204030204" pitchFamily="34" charset="0"/>
              </a:rPr>
              <a:t>Toggle single entry and multiple exit function. APB readers only.</a:t>
            </a:r>
          </a:p>
          <a:p>
            <a:pPr marL="742950" lvl="1" indent="-285750">
              <a:buFont typeface="Arial" panose="020B0604020202020204" pitchFamily="34" charset="0"/>
              <a:buChar char="•"/>
            </a:pPr>
            <a:endParaRPr lang="en-GB" dirty="0">
              <a:solidFill>
                <a:srgbClr val="1F497D"/>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GB" dirty="0">
                <a:solidFill>
                  <a:srgbClr val="1F497D"/>
                </a:solidFill>
                <a:latin typeface="Calibri" panose="020F0502020204030204" pitchFamily="34" charset="0"/>
                <a:ea typeface="Calibri" panose="020F0502020204030204" pitchFamily="34" charset="0"/>
              </a:rPr>
              <a:t>After an entry/in reader is used an exit/out reader must be used before an entry reader can be used again. </a:t>
            </a:r>
          </a:p>
          <a:p>
            <a:pPr marL="742950" lvl="1" indent="-285750">
              <a:buFont typeface="Arial" panose="020B0604020202020204" pitchFamily="34" charset="0"/>
              <a:buChar char="•"/>
            </a:pPr>
            <a:endParaRPr lang="en-GB" dirty="0">
              <a:solidFill>
                <a:srgbClr val="1F497D"/>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GB" dirty="0">
                <a:solidFill>
                  <a:srgbClr val="1F497D"/>
                </a:solidFill>
                <a:latin typeface="Calibri" panose="020F0502020204030204" pitchFamily="34" charset="0"/>
                <a:ea typeface="Calibri" panose="020F0502020204030204" pitchFamily="34" charset="0"/>
              </a:rPr>
              <a:t>Any number of exit/out events can occur without reusing an entry/in reader.</a:t>
            </a:r>
          </a:p>
          <a:p>
            <a:pPr lvl="0">
              <a:spcAft>
                <a:spcPts val="0"/>
              </a:spcAft>
            </a:pPr>
            <a:endParaRPr lang="en-GB" dirty="0">
              <a:solidFill>
                <a:srgbClr val="1F497D"/>
              </a:solidFill>
              <a:latin typeface="Calibri" panose="020F0502020204030204" pitchFamily="34" charset="0"/>
              <a:ea typeface="Calibri" panose="020F0502020204030204" pitchFamily="34" charset="0"/>
            </a:endParaRPr>
          </a:p>
          <a:p>
            <a:pPr lvl="0">
              <a:spcAft>
                <a:spcPts val="0"/>
              </a:spcAft>
            </a:pPr>
            <a:endParaRPr lang="en-GB" dirty="0">
              <a:solidFill>
                <a:srgbClr val="1F497D"/>
              </a:solidFill>
              <a:latin typeface="Calibri" panose="020F0502020204030204" pitchFamily="34" charset="0"/>
              <a:ea typeface="Calibri" panose="020F0502020204030204" pitchFamily="34" charset="0"/>
            </a:endParaRPr>
          </a:p>
          <a:p>
            <a:pPr lvl="0">
              <a:spcAft>
                <a:spcPts val="0"/>
              </a:spcAft>
            </a:pPr>
            <a:endParaRPr lang="en-GB" dirty="0">
              <a:solidFill>
                <a:srgbClr val="1F497D"/>
              </a:solidFill>
              <a:latin typeface="Calibri" panose="020F0502020204030204" pitchFamily="34" charset="0"/>
              <a:ea typeface="Calibri" panose="020F0502020204030204" pitchFamily="34" charset="0"/>
            </a:endParaRPr>
          </a:p>
          <a:p>
            <a:pPr marL="285750" lvl="0" indent="-285750">
              <a:spcAft>
                <a:spcPts val="0"/>
              </a:spcAft>
              <a:buFont typeface="Arial" panose="020B0604020202020204" pitchFamily="34" charset="0"/>
              <a:buChar char="•"/>
            </a:pPr>
            <a:endParaRPr lang="en-GB"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11795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43</a:t>
            </a:fld>
            <a:endParaRPr lang="en-US" dirty="0"/>
          </a:p>
        </p:txBody>
      </p:sp>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err="1"/>
              <a:t>LockDown</a:t>
            </a:r>
            <a:br>
              <a:rPr lang="en-GB" dirty="0"/>
            </a:br>
            <a:endParaRPr lang="en-GB" dirty="0"/>
          </a:p>
        </p:txBody>
      </p:sp>
      <p:pic>
        <p:nvPicPr>
          <p:cNvPr id="12" name="Picture 11"/>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2" name="Rectangle 1"/>
          <p:cNvSpPr/>
          <p:nvPr/>
        </p:nvSpPr>
        <p:spPr>
          <a:xfrm>
            <a:off x="1213584" y="2035834"/>
            <a:ext cx="9764832" cy="3970318"/>
          </a:xfrm>
          <a:prstGeom prst="rect">
            <a:avLst/>
          </a:prstGeom>
        </p:spPr>
        <p:txBody>
          <a:bodyPr wrap="square">
            <a:spAutoFit/>
          </a:bodyPr>
          <a:lstStyle/>
          <a:p>
            <a:pPr>
              <a:spcAft>
                <a:spcPts val="0"/>
              </a:spcAft>
            </a:pPr>
            <a:r>
              <a:rPr lang="en-GB" dirty="0">
                <a:solidFill>
                  <a:srgbClr val="1F497D"/>
                </a:solidFill>
                <a:latin typeface="Calibri" panose="020F0502020204030204" pitchFamily="34" charset="0"/>
                <a:ea typeface="Calibri" panose="020F0502020204030204" pitchFamily="34" charset="0"/>
              </a:rPr>
              <a:t>Use the Lockdown button from the UI or use the Door Position Sensor (DPS) input as a  trigger</a:t>
            </a:r>
          </a:p>
          <a:p>
            <a:pPr lvl="0">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If you initiate a lockdown it will do two things.</a:t>
            </a:r>
          </a:p>
          <a:p>
            <a:pPr>
              <a:spcAft>
                <a:spcPts val="0"/>
              </a:spcAft>
            </a:pPr>
            <a:endParaRPr lang="en-GB"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GB" dirty="0">
                <a:solidFill>
                  <a:srgbClr val="1F497D"/>
                </a:solidFill>
                <a:latin typeface="Calibri" panose="020F0502020204030204" pitchFamily="34" charset="0"/>
                <a:ea typeface="Calibri" panose="020F0502020204030204" pitchFamily="34" charset="0"/>
              </a:rPr>
              <a:t>Lock all doors that are following an open schedule.</a:t>
            </a:r>
            <a:endParaRPr lang="en-GB"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GB" dirty="0">
                <a:solidFill>
                  <a:srgbClr val="1F497D"/>
                </a:solidFill>
                <a:latin typeface="Calibri" panose="020F0502020204030204" pitchFamily="34" charset="0"/>
                <a:ea typeface="Calibri" panose="020F0502020204030204" pitchFamily="34" charset="0"/>
              </a:rPr>
              <a:t>Deny access to all users on all doors. i.e. all readers/access is blocked.</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If you initiate a lockdown using a physical input you can only reset by using the physical input. The software will not allow you to revert to a normal state.</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The physical input uses a DPS input so if you have a read in/out door you can use the spare DPS input.</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If you are only using read in doors then you will either need to sacrifice a reader port or at least steal the DPS input from that door.</a:t>
            </a:r>
            <a:endParaRPr lang="en-GB"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17149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44</a:t>
            </a:fld>
            <a:endParaRPr lang="en-US" dirty="0"/>
          </a:p>
        </p:txBody>
      </p:sp>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Emergency Unlock</a:t>
            </a:r>
            <a:br>
              <a:rPr lang="en-GB" dirty="0"/>
            </a:br>
            <a:endParaRPr lang="en-GB" dirty="0"/>
          </a:p>
        </p:txBody>
      </p:sp>
      <p:pic>
        <p:nvPicPr>
          <p:cNvPr id="12" name="Picture 11"/>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2" name="Rectangle 1"/>
          <p:cNvSpPr/>
          <p:nvPr/>
        </p:nvSpPr>
        <p:spPr>
          <a:xfrm>
            <a:off x="1213584" y="2070846"/>
            <a:ext cx="9764832" cy="3139321"/>
          </a:xfrm>
          <a:prstGeom prst="rect">
            <a:avLst/>
          </a:prstGeom>
        </p:spPr>
        <p:txBody>
          <a:bodyPr wrap="square">
            <a:spAutoFit/>
          </a:bodyPr>
          <a:lstStyle/>
          <a:p>
            <a:pPr lvl="0">
              <a:spcAft>
                <a:spcPts val="0"/>
              </a:spcAft>
            </a:pPr>
            <a:r>
              <a:rPr lang="en-GB" dirty="0">
                <a:solidFill>
                  <a:srgbClr val="1F497D"/>
                </a:solidFill>
                <a:latin typeface="Calibri" panose="020F0502020204030204" pitchFamily="34" charset="0"/>
                <a:ea typeface="Calibri" panose="020F0502020204030204" pitchFamily="34" charset="0"/>
              </a:rPr>
              <a:t>Use the Emergency Unlock button from the UI or use the Door Position Sensor (DPS) input as a  trigger</a:t>
            </a:r>
          </a:p>
          <a:p>
            <a:pPr lvl="0">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If you initiate an Emergency Unlock all doors will immediately Unlock</a:t>
            </a:r>
          </a:p>
          <a:p>
            <a:pPr>
              <a:spcAft>
                <a:spcPts val="0"/>
              </a:spcAft>
            </a:pP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If you initiate an Emergency Unlock using a physical input you can only reset by using the physical input. The software will not allow you to revert to a normal state.</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The physical input uses a DPS input so if you have a read in/out door you can use the spare DPS input.</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a:spcAft>
                <a:spcPts val="0"/>
              </a:spcAft>
            </a:pPr>
            <a:r>
              <a:rPr lang="en-GB" dirty="0">
                <a:solidFill>
                  <a:srgbClr val="1F497D"/>
                </a:solidFill>
                <a:latin typeface="Calibri" panose="020F0502020204030204" pitchFamily="34" charset="0"/>
                <a:ea typeface="Calibri" panose="020F0502020204030204" pitchFamily="34" charset="0"/>
              </a:rPr>
              <a:t>If you are only using read in doors then you will either need to sacrifice a reader port or at least steal the DPS input from that door.</a:t>
            </a:r>
            <a:endParaRPr lang="en-GB"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2821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45</a:t>
            </a:fld>
            <a:endParaRPr lang="en-US" dirty="0"/>
          </a:p>
        </p:txBody>
      </p:sp>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System Rules</a:t>
            </a:r>
            <a:br>
              <a:rPr lang="en-GB" dirty="0"/>
            </a:br>
            <a:endParaRPr lang="en-GB" dirty="0"/>
          </a:p>
        </p:txBody>
      </p:sp>
      <p:pic>
        <p:nvPicPr>
          <p:cNvPr id="12" name="Picture 11"/>
          <p:cNvPicPr>
            <a:picLocks noChangeAspect="1"/>
          </p:cNvPicPr>
          <p:nvPr/>
        </p:nvPicPr>
        <p:blipFill>
          <a:blip r:embed="rId3"/>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pic>
        <p:nvPicPr>
          <p:cNvPr id="3" name="Picture 2"/>
          <p:cNvPicPr>
            <a:picLocks noChangeAspect="1"/>
          </p:cNvPicPr>
          <p:nvPr/>
        </p:nvPicPr>
        <p:blipFill>
          <a:blip r:embed="rId4"/>
          <a:stretch>
            <a:fillRect/>
          </a:stretch>
        </p:blipFill>
        <p:spPr>
          <a:xfrm>
            <a:off x="1213584" y="2460240"/>
            <a:ext cx="2219325" cy="3619500"/>
          </a:xfrm>
          <a:prstGeom prst="rect">
            <a:avLst/>
          </a:prstGeom>
        </p:spPr>
      </p:pic>
      <p:sp>
        <p:nvSpPr>
          <p:cNvPr id="7" name="TextBox 6"/>
          <p:cNvSpPr txBox="1"/>
          <p:nvPr/>
        </p:nvSpPr>
        <p:spPr>
          <a:xfrm>
            <a:off x="3516162" y="2457471"/>
            <a:ext cx="5331125" cy="3323987"/>
          </a:xfrm>
          <a:prstGeom prst="rect">
            <a:avLst/>
          </a:prstGeom>
          <a:noFill/>
        </p:spPr>
        <p:txBody>
          <a:bodyPr wrap="square" rtlCol="0">
            <a:spAutoFit/>
          </a:bodyPr>
          <a:lstStyle/>
          <a:p>
            <a:pPr algn="l"/>
            <a:r>
              <a:rPr lang="en-GB" sz="1400" dirty="0">
                <a:solidFill>
                  <a:schemeClr val="tx1">
                    <a:lumMod val="75000"/>
                    <a:lumOff val="25000"/>
                  </a:schemeClr>
                </a:solidFill>
              </a:rPr>
              <a:t>A system rule allows a System Event to trigger one or all door relays for a set duration</a:t>
            </a:r>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Trigger Source – The door related to the Trigger Event</a:t>
            </a:r>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Trigger Event – The required Event to trigger the relay to change state</a:t>
            </a:r>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Relay – The door relay that will change state</a:t>
            </a:r>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a:p>
            <a:pPr algn="l"/>
            <a:r>
              <a:rPr lang="en-GB" sz="1400" dirty="0">
                <a:solidFill>
                  <a:schemeClr val="tx1">
                    <a:lumMod val="75000"/>
                    <a:lumOff val="25000"/>
                  </a:schemeClr>
                </a:solidFill>
              </a:rPr>
              <a:t>Duration – The length of time the before the relay resets</a:t>
            </a:r>
          </a:p>
        </p:txBody>
      </p:sp>
      <p:pic>
        <p:nvPicPr>
          <p:cNvPr id="14" name="Picture 13"/>
          <p:cNvPicPr>
            <a:picLocks noChangeAspect="1"/>
          </p:cNvPicPr>
          <p:nvPr/>
        </p:nvPicPr>
        <p:blipFill>
          <a:blip r:embed="rId5"/>
          <a:stretch>
            <a:fillRect/>
          </a:stretch>
        </p:blipFill>
        <p:spPr>
          <a:xfrm>
            <a:off x="8930541" y="1962053"/>
            <a:ext cx="2047875" cy="4314825"/>
          </a:xfrm>
          <a:prstGeom prst="rect">
            <a:avLst/>
          </a:prstGeom>
        </p:spPr>
      </p:pic>
    </p:spTree>
    <p:extLst>
      <p:ext uri="{BB962C8B-B14F-4D97-AF65-F5344CB8AC3E}">
        <p14:creationId xmlns:p14="http://schemas.microsoft.com/office/powerpoint/2010/main" val="492825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46</a:t>
            </a:fld>
            <a:endParaRPr lang="en-US" dirty="0"/>
          </a:p>
        </p:txBody>
      </p:sp>
      <p:pic>
        <p:nvPicPr>
          <p:cNvPr id="8" name="Picture 7"/>
          <p:cNvPicPr>
            <a:picLocks noChangeAspect="1"/>
          </p:cNvPicPr>
          <p:nvPr/>
        </p:nvPicPr>
        <p:blipFill>
          <a:blip r:embed="rId3"/>
          <a:stretch>
            <a:fillRect/>
          </a:stretch>
        </p:blipFill>
        <p:spPr>
          <a:xfrm>
            <a:off x="1213584" y="2188700"/>
            <a:ext cx="2922510" cy="2512333"/>
          </a:xfrm>
          <a:prstGeom prst="rect">
            <a:avLst/>
          </a:prstGeom>
        </p:spPr>
      </p:pic>
      <p:sp>
        <p:nvSpPr>
          <p:cNvPr id="11" name="Title 4"/>
          <p:cNvSpPr txBox="1">
            <a:spLocks/>
          </p:cNvSpPr>
          <p:nvPr/>
        </p:nvSpPr>
        <p:spPr>
          <a:xfrm>
            <a:off x="444137" y="568603"/>
            <a:ext cx="11268438" cy="4414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GB" dirty="0"/>
              <a:t>Reports</a:t>
            </a:r>
            <a:br>
              <a:rPr lang="en-GB" dirty="0"/>
            </a:br>
            <a:endParaRPr lang="en-GB" dirty="0"/>
          </a:p>
        </p:txBody>
      </p:sp>
      <p:sp>
        <p:nvSpPr>
          <p:cNvPr id="3" name="TextBox 2"/>
          <p:cNvSpPr txBox="1"/>
          <p:nvPr/>
        </p:nvSpPr>
        <p:spPr>
          <a:xfrm>
            <a:off x="4515740" y="2188700"/>
            <a:ext cx="6462676" cy="2677656"/>
          </a:xfrm>
          <a:prstGeom prst="rect">
            <a:avLst/>
          </a:prstGeom>
          <a:noFill/>
        </p:spPr>
        <p:txBody>
          <a:bodyPr wrap="square" rtlCol="0">
            <a:spAutoFit/>
          </a:bodyPr>
          <a:lstStyle/>
          <a:p>
            <a:pPr algn="l"/>
            <a:r>
              <a:rPr lang="en-GB" sz="1400" dirty="0"/>
              <a:t>Door Events</a:t>
            </a:r>
          </a:p>
          <a:p>
            <a:pPr algn="l"/>
            <a:endParaRPr lang="en-GB" sz="1400" dirty="0"/>
          </a:p>
          <a:p>
            <a:pPr algn="l"/>
            <a:r>
              <a:rPr lang="en-GB" sz="1400" dirty="0"/>
              <a:t>Hardware Status</a:t>
            </a:r>
          </a:p>
          <a:p>
            <a:pPr algn="l"/>
            <a:endParaRPr lang="en-GB" sz="1400" dirty="0"/>
          </a:p>
          <a:p>
            <a:pPr algn="l"/>
            <a:r>
              <a:rPr lang="en-GB" sz="1400" dirty="0"/>
              <a:t>Changes made to the software</a:t>
            </a:r>
          </a:p>
          <a:p>
            <a:pPr algn="l"/>
            <a:endParaRPr lang="en-GB" sz="1400" dirty="0"/>
          </a:p>
          <a:p>
            <a:pPr algn="l"/>
            <a:r>
              <a:rPr lang="en-GB" sz="1400" dirty="0"/>
              <a:t>Available when using APB</a:t>
            </a:r>
          </a:p>
          <a:p>
            <a:pPr algn="l"/>
            <a:endParaRPr lang="en-GB" sz="1400" dirty="0"/>
          </a:p>
          <a:p>
            <a:pPr algn="l"/>
            <a:r>
              <a:rPr lang="en-GB" sz="1400" dirty="0"/>
              <a:t>Shows the first and last user door event. Requires Entry Exit readers</a:t>
            </a:r>
          </a:p>
          <a:p>
            <a:pPr algn="l"/>
            <a:endParaRPr lang="en-GB" sz="1400" dirty="0"/>
          </a:p>
          <a:p>
            <a:pPr algn="l"/>
            <a:r>
              <a:rPr lang="en-GB" sz="1400" dirty="0"/>
              <a:t>Hardware repot showing devices attached to the system</a:t>
            </a:r>
          </a:p>
          <a:p>
            <a:pPr algn="l"/>
            <a:endParaRPr lang="en-GB" sz="1400" dirty="0">
              <a:solidFill>
                <a:schemeClr val="tx1">
                  <a:lumMod val="75000"/>
                  <a:lumOff val="25000"/>
                </a:schemeClr>
              </a:solidFill>
            </a:endParaRPr>
          </a:p>
        </p:txBody>
      </p:sp>
      <p:pic>
        <p:nvPicPr>
          <p:cNvPr id="12" name="Picture 11"/>
          <p:cNvPicPr>
            <a:picLocks noChangeAspect="1"/>
          </p:cNvPicPr>
          <p:nvPr/>
        </p:nvPicPr>
        <p:blipFill>
          <a:blip r:embed="rId4"/>
          <a:stretch>
            <a:fillRect/>
          </a:stretch>
        </p:blipFill>
        <p:spPr>
          <a:xfrm>
            <a:off x="1213584" y="911094"/>
            <a:ext cx="9764832" cy="969265"/>
          </a:xfrm>
          <a:prstGeom prst="rect">
            <a:avLst/>
          </a:prstGeom>
        </p:spPr>
      </p:pic>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10086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9B93777-3F37-4B20-A542-0F92B84A992E}"/>
              </a:ext>
            </a:extLst>
          </p:cNvPr>
          <p:cNvSpPr>
            <a:spLocks noGrp="1"/>
          </p:cNvSpPr>
          <p:nvPr>
            <p:ph idx="1"/>
          </p:nvPr>
        </p:nvSpPr>
        <p:spPr>
          <a:xfrm>
            <a:off x="4499842" y="3209676"/>
            <a:ext cx="3192317" cy="438648"/>
          </a:xfrm>
        </p:spPr>
        <p:txBody>
          <a:bodyPr/>
          <a:lstStyle/>
          <a:p>
            <a:pPr marL="0" indent="0" algn="ctr">
              <a:buNone/>
            </a:pPr>
            <a:r>
              <a:rPr lang="en-US" sz="3200" dirty="0">
                <a:solidFill>
                  <a:srgbClr val="00A0D0"/>
                </a:solidFill>
              </a:rPr>
              <a:t>Q&amp;A</a:t>
            </a:r>
          </a:p>
        </p:txBody>
      </p:sp>
      <p:sp>
        <p:nvSpPr>
          <p:cNvPr id="3" name="Slide Number Placeholder 2"/>
          <p:cNvSpPr>
            <a:spLocks noGrp="1"/>
          </p:cNvSpPr>
          <p:nvPr>
            <p:ph type="sldNum" sz="quarter" idx="12"/>
          </p:nvPr>
        </p:nvSpPr>
        <p:spPr>
          <a:xfrm>
            <a:off x="5844000" y="6457590"/>
            <a:ext cx="504000" cy="360000"/>
          </a:xfrm>
        </p:spPr>
        <p:txBody>
          <a:bodyPr/>
          <a:lstStyle/>
          <a:p>
            <a:fld id="{0B1617BE-BA58-4B59-88D5-A8C7B239E913}" type="slidenum">
              <a:rPr lang="en-US" smtClean="0"/>
              <a:t>47</a:t>
            </a:fld>
            <a:endParaRPr lang="en-US" dirty="0"/>
          </a:p>
        </p:txBody>
      </p:sp>
      <p:sp>
        <p:nvSpPr>
          <p:cNvPr id="4"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8"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803597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6BFB-219A-4786-B4DD-09F9949510E5}"/>
              </a:ext>
            </a:extLst>
          </p:cNvPr>
          <p:cNvSpPr>
            <a:spLocks noGrp="1"/>
          </p:cNvSpPr>
          <p:nvPr>
            <p:ph type="ctrTitle"/>
          </p:nvPr>
        </p:nvSpPr>
        <p:spPr/>
        <p:txBody>
          <a:bodyPr/>
          <a:lstStyle/>
          <a:p>
            <a:r>
              <a:rPr lang="en-US"/>
              <a:t>Thank you</a:t>
            </a:r>
            <a:endParaRPr lang="en-US" dirty="0"/>
          </a:p>
        </p:txBody>
      </p:sp>
      <p:sp>
        <p:nvSpPr>
          <p:cNvPr id="3" name="Subtitle 2">
            <a:extLst>
              <a:ext uri="{FF2B5EF4-FFF2-40B4-BE49-F238E27FC236}">
                <a16:creationId xmlns:a16="http://schemas.microsoft.com/office/drawing/2014/main" id="{E20641DC-0B9A-416D-9510-BB4F11C8C31E}"/>
              </a:ext>
            </a:extLst>
          </p:cNvPr>
          <p:cNvSpPr>
            <a:spLocks noGrp="1"/>
          </p:cNvSpPr>
          <p:nvPr>
            <p:ph type="subTitle" idx="1"/>
          </p:nvPr>
        </p:nvSpPr>
        <p:spPr/>
        <p:txBody>
          <a:bodyPr/>
          <a:lstStyle/>
          <a:p>
            <a:r>
              <a:rPr lang="en-US" dirty="0"/>
              <a:t>assaabloy.com</a:t>
            </a:r>
          </a:p>
        </p:txBody>
      </p:sp>
      <p:sp>
        <p:nvSpPr>
          <p:cNvPr id="4"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Tree>
    <p:extLst>
      <p:ext uri="{BB962C8B-B14F-4D97-AF65-F5344CB8AC3E}">
        <p14:creationId xmlns:p14="http://schemas.microsoft.com/office/powerpoint/2010/main" val="3425817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4F2AE-D102-4E8D-9FC2-6F41225F2480}"/>
              </a:ext>
            </a:extLst>
          </p:cNvPr>
          <p:cNvSpPr>
            <a:spLocks noGrp="1"/>
          </p:cNvSpPr>
          <p:nvPr>
            <p:ph type="sldNum" sz="quarter" idx="12"/>
          </p:nvPr>
        </p:nvSpPr>
        <p:spPr/>
        <p:txBody>
          <a:bodyPr/>
          <a:lstStyle/>
          <a:p>
            <a:fld id="{0B1617BE-BA58-4B59-88D5-A8C7B239E913}" type="slidenum">
              <a:rPr lang="en-US" smtClean="0"/>
              <a:pPr/>
              <a:t>5</a:t>
            </a:fld>
            <a:endParaRPr lang="en-US" dirty="0"/>
          </a:p>
        </p:txBody>
      </p:sp>
      <p:sp>
        <p:nvSpPr>
          <p:cNvPr id="6" name="TextBox 5"/>
          <p:cNvSpPr txBox="1"/>
          <p:nvPr/>
        </p:nvSpPr>
        <p:spPr>
          <a:xfrm>
            <a:off x="479425" y="1097281"/>
            <a:ext cx="11233150" cy="1200329"/>
          </a:xfrm>
          <a:prstGeom prst="rect">
            <a:avLst/>
          </a:prstGeom>
          <a:noFill/>
        </p:spPr>
        <p:txBody>
          <a:bodyPr wrap="square" rtlCol="0">
            <a:spAutoFit/>
          </a:bodyPr>
          <a:lstStyle/>
          <a:p>
            <a:pPr algn="l"/>
            <a:r>
              <a:rPr lang="en-GB" dirty="0"/>
              <a:t>The Plastic housing version of the Controller is the same as in the Metal Enclosure version only mounted in a Plastic, it does not include a reader module or PSU, these items must be purchased separately.</a:t>
            </a:r>
          </a:p>
          <a:p>
            <a:pPr algn="l"/>
            <a:endParaRPr lang="en-GB" dirty="0">
              <a:solidFill>
                <a:schemeClr val="tx1">
                  <a:lumMod val="75000"/>
                  <a:lumOff val="25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348" y="1996973"/>
            <a:ext cx="2821303" cy="3135947"/>
          </a:xfrm>
          <a:prstGeom prst="rect">
            <a:avLst/>
          </a:prstGeom>
        </p:spPr>
      </p:pic>
      <p:sp>
        <p:nvSpPr>
          <p:cNvPr id="13" name="TextBox 12"/>
          <p:cNvSpPr txBox="1"/>
          <p:nvPr/>
        </p:nvSpPr>
        <p:spPr>
          <a:xfrm>
            <a:off x="3352799" y="5132920"/>
            <a:ext cx="5486400" cy="369332"/>
          </a:xfrm>
          <a:prstGeom prst="rect">
            <a:avLst/>
          </a:prstGeom>
          <a:noFill/>
        </p:spPr>
        <p:txBody>
          <a:bodyPr wrap="square" rtlCol="0">
            <a:spAutoFit/>
          </a:bodyPr>
          <a:lstStyle/>
          <a:p>
            <a:pPr algn="l"/>
            <a:r>
              <a:rPr lang="en-GB" dirty="0">
                <a:solidFill>
                  <a:schemeClr val="tx1">
                    <a:lumMod val="75000"/>
                    <a:lumOff val="25000"/>
                  </a:schemeClr>
                </a:solidFill>
              </a:rPr>
              <a:t>Controller in Plastic housing with lid removed</a:t>
            </a:r>
          </a:p>
        </p:txBody>
      </p:sp>
      <p:sp>
        <p:nvSpPr>
          <p:cNvPr id="2" name="TextBox 1"/>
          <p:cNvSpPr txBox="1"/>
          <p:nvPr/>
        </p:nvSpPr>
        <p:spPr>
          <a:xfrm>
            <a:off x="553678" y="5878723"/>
            <a:ext cx="11084641" cy="307777"/>
          </a:xfrm>
          <a:prstGeom prst="rect">
            <a:avLst/>
          </a:prstGeom>
          <a:noFill/>
        </p:spPr>
        <p:txBody>
          <a:bodyPr wrap="square" rtlCol="0">
            <a:spAutoFit/>
          </a:bodyPr>
          <a:lstStyle/>
          <a:p>
            <a:pPr algn="ctr"/>
            <a:r>
              <a:rPr lang="en-GB" sz="1400" dirty="0"/>
              <a:t>*Note. The Plastic housing modules are not designed to be mounted in a Metal Enclosure.</a:t>
            </a:r>
          </a:p>
        </p:txBody>
      </p:sp>
      <p:sp>
        <p:nvSpPr>
          <p:cNvPr id="9"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Plastic Housing</a:t>
            </a:r>
          </a:p>
        </p:txBody>
      </p:sp>
      <p:sp>
        <p:nvSpPr>
          <p:cNvPr id="15"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203956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553" y="5123953"/>
            <a:ext cx="11233150" cy="1018751"/>
          </a:xfrm>
        </p:spPr>
        <p:txBody>
          <a:bodyPr/>
          <a:lstStyle/>
          <a:p>
            <a:endParaRPr lang="en-GB" dirty="0">
              <a:solidFill>
                <a:schemeClr val="tx1">
                  <a:lumMod val="75000"/>
                  <a:lumOff val="25000"/>
                </a:schemeClr>
              </a:solidFill>
            </a:endParaRPr>
          </a:p>
          <a:p>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6</a:t>
            </a:fld>
            <a:endParaRPr lang="en-US" dirty="0"/>
          </a:p>
        </p:txBody>
      </p:sp>
      <p:pic>
        <p:nvPicPr>
          <p:cNvPr id="10" name="Picture 9"/>
          <p:cNvPicPr>
            <a:picLocks noChangeAspect="1"/>
          </p:cNvPicPr>
          <p:nvPr/>
        </p:nvPicPr>
        <p:blipFill>
          <a:blip r:embed="rId2"/>
          <a:stretch>
            <a:fillRect/>
          </a:stretch>
        </p:blipFill>
        <p:spPr>
          <a:xfrm>
            <a:off x="3081860" y="1167223"/>
            <a:ext cx="2905125" cy="4057650"/>
          </a:xfrm>
          <a:prstGeom prst="rect">
            <a:avLst/>
          </a:prstGeom>
        </p:spPr>
      </p:pic>
      <p:sp>
        <p:nvSpPr>
          <p:cNvPr id="11" name="TextBox 10"/>
          <p:cNvSpPr txBox="1"/>
          <p:nvPr/>
        </p:nvSpPr>
        <p:spPr>
          <a:xfrm>
            <a:off x="5844000" y="1886307"/>
            <a:ext cx="1904427" cy="307777"/>
          </a:xfrm>
          <a:prstGeom prst="rect">
            <a:avLst/>
          </a:prstGeom>
          <a:noFill/>
        </p:spPr>
        <p:txBody>
          <a:bodyPr wrap="square" rtlCol="0">
            <a:spAutoFit/>
          </a:bodyPr>
          <a:lstStyle/>
          <a:p>
            <a:pPr algn="l"/>
            <a:r>
              <a:rPr lang="en-GB" sz="1400" dirty="0"/>
              <a:t>12V DC Power</a:t>
            </a:r>
          </a:p>
        </p:txBody>
      </p:sp>
      <p:sp>
        <p:nvSpPr>
          <p:cNvPr id="12" name="TextBox 11"/>
          <p:cNvSpPr txBox="1"/>
          <p:nvPr/>
        </p:nvSpPr>
        <p:spPr>
          <a:xfrm>
            <a:off x="5844000" y="2841120"/>
            <a:ext cx="2546383" cy="523220"/>
          </a:xfrm>
          <a:prstGeom prst="rect">
            <a:avLst/>
          </a:prstGeom>
          <a:noFill/>
        </p:spPr>
        <p:txBody>
          <a:bodyPr wrap="square" rtlCol="0">
            <a:spAutoFit/>
          </a:bodyPr>
          <a:lstStyle/>
          <a:p>
            <a:pPr algn="l"/>
            <a:r>
              <a:rPr lang="en-GB" sz="1400" dirty="0"/>
              <a:t>Device RS485 to Slave Controller</a:t>
            </a:r>
          </a:p>
        </p:txBody>
      </p:sp>
      <p:sp>
        <p:nvSpPr>
          <p:cNvPr id="13" name="TextBox 12"/>
          <p:cNvSpPr txBox="1"/>
          <p:nvPr/>
        </p:nvSpPr>
        <p:spPr>
          <a:xfrm>
            <a:off x="5844000" y="3476065"/>
            <a:ext cx="2371940" cy="523220"/>
          </a:xfrm>
          <a:prstGeom prst="rect">
            <a:avLst/>
          </a:prstGeom>
          <a:noFill/>
        </p:spPr>
        <p:txBody>
          <a:bodyPr wrap="square" rtlCol="0">
            <a:spAutoFit/>
          </a:bodyPr>
          <a:lstStyle/>
          <a:p>
            <a:pPr algn="l"/>
            <a:r>
              <a:rPr lang="en-GB" sz="1400" dirty="0"/>
              <a:t>Host RS485 to Aperio Hubs</a:t>
            </a:r>
          </a:p>
        </p:txBody>
      </p:sp>
      <p:sp>
        <p:nvSpPr>
          <p:cNvPr id="14" name="TextBox 13"/>
          <p:cNvSpPr txBox="1"/>
          <p:nvPr/>
        </p:nvSpPr>
        <p:spPr>
          <a:xfrm>
            <a:off x="474420" y="1254131"/>
            <a:ext cx="2608739" cy="307777"/>
          </a:xfrm>
          <a:prstGeom prst="rect">
            <a:avLst/>
          </a:prstGeom>
          <a:noFill/>
        </p:spPr>
        <p:txBody>
          <a:bodyPr wrap="square" rtlCol="0">
            <a:spAutoFit/>
          </a:bodyPr>
          <a:lstStyle/>
          <a:p>
            <a:pPr algn="l"/>
            <a:r>
              <a:rPr lang="en-GB" sz="1400" dirty="0"/>
              <a:t>RJ45 Network connection. </a:t>
            </a:r>
          </a:p>
        </p:txBody>
      </p:sp>
      <p:sp>
        <p:nvSpPr>
          <p:cNvPr id="15" name="TextBox 14"/>
          <p:cNvSpPr txBox="1"/>
          <p:nvPr/>
        </p:nvSpPr>
        <p:spPr>
          <a:xfrm>
            <a:off x="474420" y="2608910"/>
            <a:ext cx="2838782" cy="731763"/>
          </a:xfrm>
          <a:prstGeom prst="rect">
            <a:avLst/>
          </a:prstGeom>
          <a:noFill/>
        </p:spPr>
        <p:txBody>
          <a:bodyPr wrap="square" rtlCol="0">
            <a:spAutoFit/>
          </a:bodyPr>
          <a:lstStyle/>
          <a:p>
            <a:pPr algn="l"/>
            <a:r>
              <a:rPr lang="en-GB" sz="1400" dirty="0"/>
              <a:t>Configuration dip switches. </a:t>
            </a:r>
          </a:p>
          <a:p>
            <a:pPr algn="l"/>
            <a:r>
              <a:rPr lang="en-GB" sz="1400" dirty="0"/>
              <a:t>Master =  dip switch 2 ON</a:t>
            </a:r>
          </a:p>
          <a:p>
            <a:pPr algn="l"/>
            <a:r>
              <a:rPr lang="en-GB" sz="1400" dirty="0"/>
              <a:t>Slave   =  dip switch all OFF</a:t>
            </a:r>
          </a:p>
        </p:txBody>
      </p:sp>
      <p:sp>
        <p:nvSpPr>
          <p:cNvPr id="16" name="TextBox 15"/>
          <p:cNvSpPr txBox="1"/>
          <p:nvPr/>
        </p:nvSpPr>
        <p:spPr>
          <a:xfrm>
            <a:off x="336173" y="3429591"/>
            <a:ext cx="3350181" cy="523220"/>
          </a:xfrm>
          <a:prstGeom prst="rect">
            <a:avLst/>
          </a:prstGeom>
          <a:noFill/>
        </p:spPr>
        <p:txBody>
          <a:bodyPr wrap="square" rtlCol="0">
            <a:spAutoFit/>
          </a:bodyPr>
          <a:lstStyle/>
          <a:p>
            <a:pPr algn="l"/>
            <a:r>
              <a:rPr lang="en-GB" sz="1400" dirty="0"/>
              <a:t>*Battery Tag </a:t>
            </a:r>
          </a:p>
          <a:p>
            <a:pPr algn="l"/>
            <a:r>
              <a:rPr lang="en-GB" sz="1400" dirty="0"/>
              <a:t>(remove before connecting power)</a:t>
            </a:r>
          </a:p>
        </p:txBody>
      </p:sp>
      <p:cxnSp>
        <p:nvCxnSpPr>
          <p:cNvPr id="17" name="Straight Arrow Connector 16"/>
          <p:cNvCxnSpPr/>
          <p:nvPr/>
        </p:nvCxnSpPr>
        <p:spPr>
          <a:xfrm flipV="1">
            <a:off x="2815093" y="3277646"/>
            <a:ext cx="1793899" cy="1619395"/>
          </a:xfrm>
          <a:prstGeom prst="straightConnector1">
            <a:avLst/>
          </a:prstGeom>
          <a:ln w="25400">
            <a:solidFill>
              <a:srgbClr val="CE630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041" y="4746412"/>
            <a:ext cx="2297436" cy="307777"/>
          </a:xfrm>
          <a:prstGeom prst="rect">
            <a:avLst/>
          </a:prstGeom>
          <a:noFill/>
        </p:spPr>
        <p:txBody>
          <a:bodyPr wrap="square" rtlCol="0">
            <a:spAutoFit/>
          </a:bodyPr>
          <a:lstStyle/>
          <a:p>
            <a:pPr algn="l"/>
            <a:r>
              <a:rPr lang="en-GB" sz="1400" dirty="0"/>
              <a:t>Line termination links</a:t>
            </a:r>
          </a:p>
        </p:txBody>
      </p:sp>
      <p:cxnSp>
        <p:nvCxnSpPr>
          <p:cNvPr id="20" name="Straight Arrow Connector 19"/>
          <p:cNvCxnSpPr/>
          <p:nvPr/>
        </p:nvCxnSpPr>
        <p:spPr>
          <a:xfrm flipV="1">
            <a:off x="4269233" y="3476065"/>
            <a:ext cx="355987" cy="126549"/>
          </a:xfrm>
          <a:prstGeom prst="straightConnector1">
            <a:avLst/>
          </a:prstGeom>
          <a:ln w="25400">
            <a:solidFill>
              <a:srgbClr val="CE6302"/>
            </a:solidFill>
            <a:tailEnd type="triangle"/>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Cluster Controller</a:t>
            </a:r>
          </a:p>
        </p:txBody>
      </p:sp>
      <p:sp>
        <p:nvSpPr>
          <p:cNvPr id="22"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23"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pic>
        <p:nvPicPr>
          <p:cNvPr id="2" name="Picture 1"/>
          <p:cNvPicPr>
            <a:picLocks noChangeAspect="1"/>
          </p:cNvPicPr>
          <p:nvPr/>
        </p:nvPicPr>
        <p:blipFill>
          <a:blip r:embed="rId3"/>
          <a:stretch>
            <a:fillRect/>
          </a:stretch>
        </p:blipFill>
        <p:spPr>
          <a:xfrm>
            <a:off x="8602967" y="1500923"/>
            <a:ext cx="3212736" cy="1880626"/>
          </a:xfrm>
          <a:prstGeom prst="rect">
            <a:avLst/>
          </a:prstGeom>
        </p:spPr>
      </p:pic>
      <p:sp>
        <p:nvSpPr>
          <p:cNvPr id="5" name="TextBox 4"/>
          <p:cNvSpPr txBox="1"/>
          <p:nvPr/>
        </p:nvSpPr>
        <p:spPr>
          <a:xfrm>
            <a:off x="9167004" y="1066315"/>
            <a:ext cx="2242868" cy="307777"/>
          </a:xfrm>
          <a:prstGeom prst="rect">
            <a:avLst/>
          </a:prstGeom>
          <a:noFill/>
        </p:spPr>
        <p:txBody>
          <a:bodyPr wrap="square" rtlCol="0">
            <a:spAutoFit/>
          </a:bodyPr>
          <a:lstStyle/>
          <a:p>
            <a:r>
              <a:rPr lang="en-GB" sz="1400" dirty="0"/>
              <a:t>Line termination links</a:t>
            </a:r>
          </a:p>
        </p:txBody>
      </p:sp>
      <p:sp>
        <p:nvSpPr>
          <p:cNvPr id="7" name="TextBox 6"/>
          <p:cNvSpPr txBox="1"/>
          <p:nvPr/>
        </p:nvSpPr>
        <p:spPr>
          <a:xfrm>
            <a:off x="6952634" y="4101488"/>
            <a:ext cx="5001680" cy="2246769"/>
          </a:xfrm>
          <a:prstGeom prst="rect">
            <a:avLst/>
          </a:prstGeom>
          <a:noFill/>
        </p:spPr>
        <p:txBody>
          <a:bodyPr wrap="square" rtlCol="0">
            <a:spAutoFit/>
          </a:bodyPr>
          <a:lstStyle/>
          <a:p>
            <a:r>
              <a:rPr lang="en-GB" sz="1400" dirty="0"/>
              <a:t>*Power Cycle of the controller when the Battery is not connected or when Flat will result in the System data being removed from the controller. </a:t>
            </a:r>
          </a:p>
          <a:p>
            <a:endParaRPr lang="en-GB" sz="1400" dirty="0"/>
          </a:p>
          <a:p>
            <a:r>
              <a:rPr lang="en-GB" sz="1400" dirty="0"/>
              <a:t>Battery Type ........................... 1 x 3 V, CR2032, Lithium cell Battery.</a:t>
            </a:r>
          </a:p>
          <a:p>
            <a:r>
              <a:rPr lang="en-GB" sz="1400" dirty="0"/>
              <a:t>Battery Life ............................. 1 Year with Power OFF,</a:t>
            </a:r>
          </a:p>
          <a:p>
            <a:r>
              <a:rPr lang="en-GB" sz="1400" dirty="0"/>
              <a:t>5 years with Power ON,</a:t>
            </a:r>
          </a:p>
          <a:p>
            <a:r>
              <a:rPr lang="en-GB" sz="1400" dirty="0"/>
              <a:t>5 years Storage with Battery Tab in place.</a:t>
            </a:r>
          </a:p>
        </p:txBody>
      </p:sp>
    </p:spTree>
    <p:extLst>
      <p:ext uri="{BB962C8B-B14F-4D97-AF65-F5344CB8AC3E}">
        <p14:creationId xmlns:p14="http://schemas.microsoft.com/office/powerpoint/2010/main" val="278890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48" y="1223287"/>
            <a:ext cx="2880783" cy="4321175"/>
          </a:xfrm>
        </p:spPr>
      </p:pic>
      <p:sp>
        <p:nvSpPr>
          <p:cNvPr id="4" name="Slide Number Placeholder 3"/>
          <p:cNvSpPr>
            <a:spLocks noGrp="1"/>
          </p:cNvSpPr>
          <p:nvPr>
            <p:ph type="sldNum" sz="quarter" idx="12"/>
          </p:nvPr>
        </p:nvSpPr>
        <p:spPr/>
        <p:txBody>
          <a:bodyPr/>
          <a:lstStyle/>
          <a:p>
            <a:fld id="{0B1617BE-BA58-4B59-88D5-A8C7B239E913}" type="slidenum">
              <a:rPr lang="en-US" smtClean="0"/>
              <a:t>7</a:t>
            </a:fld>
            <a:endParaRPr lang="en-US" dirty="0"/>
          </a:p>
        </p:txBody>
      </p:sp>
      <p:sp>
        <p:nvSpPr>
          <p:cNvPr id="6" name="TextBox 5"/>
          <p:cNvSpPr txBox="1"/>
          <p:nvPr/>
        </p:nvSpPr>
        <p:spPr>
          <a:xfrm>
            <a:off x="2985330" y="1223287"/>
            <a:ext cx="8867364" cy="6124754"/>
          </a:xfrm>
          <a:prstGeom prst="rect">
            <a:avLst/>
          </a:prstGeom>
          <a:noFill/>
        </p:spPr>
        <p:txBody>
          <a:bodyPr wrap="square" rtlCol="0">
            <a:spAutoFit/>
          </a:bodyPr>
          <a:lstStyle/>
          <a:p>
            <a:pPr algn="l"/>
            <a:r>
              <a:rPr lang="en-GB" sz="1400" b="1" dirty="0"/>
              <a:t>Two versions available</a:t>
            </a:r>
          </a:p>
          <a:p>
            <a:pPr algn="l"/>
            <a:endParaRPr lang="en-GB" sz="1400" dirty="0"/>
          </a:p>
          <a:p>
            <a:pPr marL="285750" indent="-285750">
              <a:buFont typeface="Arial" panose="020B0604020202020204" pitchFamily="34" charset="0"/>
              <a:buChar char="•"/>
            </a:pPr>
            <a:r>
              <a:rPr lang="en-GB" sz="1400" dirty="0"/>
              <a:t>Reader Module, IPS back plate - Boxed Controller Expansion Option.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Reader Module, Plastic housing - External Expansion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The image shown is the boxed controller version. The plastic mounting differs between the Boxed Controller and Plastic housing version, the PCB stays the same.</a:t>
            </a:r>
          </a:p>
          <a:p>
            <a:pPr marL="285750" indent="-285750">
              <a:buFont typeface="Arial" panose="020B0604020202020204" pitchFamily="34" charset="0"/>
              <a:buChar char="•"/>
            </a:pPr>
            <a:endParaRPr lang="en-GB" sz="1400" dirty="0"/>
          </a:p>
          <a:p>
            <a:r>
              <a:rPr lang="en-GB" sz="1400" b="1" dirty="0"/>
              <a:t>Door Connections</a:t>
            </a:r>
          </a:p>
          <a:p>
            <a:pPr marL="285750" indent="-285750">
              <a:buFont typeface="Arial" panose="020B0604020202020204" pitchFamily="34" charset="0"/>
              <a:buChar char="•"/>
            </a:pPr>
            <a:r>
              <a:rPr lang="en-GB" sz="1400" dirty="0"/>
              <a:t>Suitable for one door with an IN and OUT reader or two doors with an IN reader only.</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Lock output relay. N.O. (Fail Secure) or N.C. (Fail Safe) connections.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Input - Door Position Sensor</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Input – Request to Exit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Reader configuration Dip Switch. Default 1 2 3 ON 4 OFF.</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err="1"/>
              <a:t>Wiegand</a:t>
            </a:r>
            <a:r>
              <a:rPr lang="en-GB" sz="1400" dirty="0"/>
              <a:t> Reader connection. ASSA ABLOY Pigtail colour coded connections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Up to 4 Reader Modules can be attached to a single Controller</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algn="l"/>
            <a:endParaRPr lang="en-GB" sz="1400" dirty="0">
              <a:solidFill>
                <a:schemeClr val="tx1">
                  <a:lumMod val="75000"/>
                  <a:lumOff val="25000"/>
                </a:schemeClr>
              </a:solidFill>
            </a:endParaRPr>
          </a:p>
          <a:p>
            <a:pPr algn="l"/>
            <a:endParaRPr lang="en-GB" sz="1400" dirty="0">
              <a:solidFill>
                <a:schemeClr val="tx1">
                  <a:lumMod val="75000"/>
                  <a:lumOff val="25000"/>
                </a:schemeClr>
              </a:solidFill>
            </a:endParaRPr>
          </a:p>
        </p:txBody>
      </p:sp>
      <p:sp>
        <p:nvSpPr>
          <p:cNvPr id="8"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Reader Module</a:t>
            </a:r>
          </a:p>
        </p:txBody>
      </p:sp>
      <p:sp>
        <p:nvSpPr>
          <p:cNvPr id="9"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10"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Tree>
    <p:extLst>
      <p:ext uri="{BB962C8B-B14F-4D97-AF65-F5344CB8AC3E}">
        <p14:creationId xmlns:p14="http://schemas.microsoft.com/office/powerpoint/2010/main" val="321777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5" y="579911"/>
            <a:ext cx="11233150" cy="900000"/>
          </a:xfrm>
        </p:spPr>
        <p:txBody>
          <a:bodyPr/>
          <a:lstStyle/>
          <a:p>
            <a:pPr algn="ctr"/>
            <a:r>
              <a:rPr lang="en-GB"/>
              <a:t>Lock Installation</a:t>
            </a:r>
            <a:endParaRPr lang="en-GB" dirty="0"/>
          </a:p>
        </p:txBody>
      </p:sp>
      <p:sp>
        <p:nvSpPr>
          <p:cNvPr id="4" name="Slide Number Placeholder 3"/>
          <p:cNvSpPr>
            <a:spLocks noGrp="1"/>
          </p:cNvSpPr>
          <p:nvPr>
            <p:ph type="sldNum" sz="quarter" idx="12"/>
          </p:nvPr>
        </p:nvSpPr>
        <p:spPr/>
        <p:txBody>
          <a:bodyPr/>
          <a:lstStyle/>
          <a:p>
            <a:fld id="{0B1617BE-BA58-4B59-88D5-A8C7B239E913}" type="slidenum">
              <a:rPr lang="en-US" smtClean="0"/>
              <a:t>8</a:t>
            </a:fld>
            <a:endParaRPr lang="en-US" dirty="0"/>
          </a:p>
        </p:txBody>
      </p:sp>
      <p:sp>
        <p:nvSpPr>
          <p:cNvPr id="5"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pic>
        <p:nvPicPr>
          <p:cNvPr id="7" name="Picture 6"/>
          <p:cNvPicPr>
            <a:picLocks noChangeAspect="1"/>
          </p:cNvPicPr>
          <p:nvPr/>
        </p:nvPicPr>
        <p:blipFill>
          <a:blip r:embed="rId2"/>
          <a:stretch>
            <a:fillRect/>
          </a:stretch>
        </p:blipFill>
        <p:spPr>
          <a:xfrm>
            <a:off x="10707754" y="1259806"/>
            <a:ext cx="781050" cy="2428875"/>
          </a:xfrm>
          <a:prstGeom prst="rect">
            <a:avLst/>
          </a:prstGeom>
        </p:spPr>
      </p:pic>
      <p:pic>
        <p:nvPicPr>
          <p:cNvPr id="9" name="Picture 8"/>
          <p:cNvPicPr>
            <a:picLocks noChangeAspect="1"/>
          </p:cNvPicPr>
          <p:nvPr/>
        </p:nvPicPr>
        <p:blipFill>
          <a:blip r:embed="rId3"/>
          <a:stretch>
            <a:fillRect/>
          </a:stretch>
        </p:blipFill>
        <p:spPr>
          <a:xfrm>
            <a:off x="189781" y="1259806"/>
            <a:ext cx="4400431" cy="4064761"/>
          </a:xfrm>
          <a:prstGeom prst="rect">
            <a:avLst/>
          </a:prstGeom>
        </p:spPr>
      </p:pic>
      <p:pic>
        <p:nvPicPr>
          <p:cNvPr id="11" name="Picture 10"/>
          <p:cNvPicPr>
            <a:picLocks noChangeAspect="1"/>
          </p:cNvPicPr>
          <p:nvPr/>
        </p:nvPicPr>
        <p:blipFill>
          <a:blip r:embed="rId4"/>
          <a:stretch>
            <a:fillRect/>
          </a:stretch>
        </p:blipFill>
        <p:spPr>
          <a:xfrm>
            <a:off x="5052743" y="1259806"/>
            <a:ext cx="4743450" cy="4143375"/>
          </a:xfrm>
          <a:prstGeom prst="rect">
            <a:avLst/>
          </a:prstGeom>
        </p:spPr>
      </p:pic>
      <p:sp>
        <p:nvSpPr>
          <p:cNvPr id="12" name="TextBox 11"/>
          <p:cNvSpPr txBox="1"/>
          <p:nvPr/>
        </p:nvSpPr>
        <p:spPr>
          <a:xfrm>
            <a:off x="10224135" y="3761117"/>
            <a:ext cx="1748287" cy="738664"/>
          </a:xfrm>
          <a:prstGeom prst="rect">
            <a:avLst/>
          </a:prstGeom>
          <a:noFill/>
        </p:spPr>
        <p:txBody>
          <a:bodyPr wrap="square" rtlCol="0">
            <a:spAutoFit/>
          </a:bodyPr>
          <a:lstStyle/>
          <a:p>
            <a:pPr algn="l"/>
            <a:r>
              <a:rPr lang="en-GB" sz="1400" dirty="0">
                <a:solidFill>
                  <a:schemeClr val="tx1">
                    <a:lumMod val="75000"/>
                    <a:lumOff val="25000"/>
                  </a:schemeClr>
                </a:solidFill>
              </a:rPr>
              <a:t>Install the MOV as close to the lock as possible.</a:t>
            </a:r>
          </a:p>
        </p:txBody>
      </p:sp>
      <p:sp>
        <p:nvSpPr>
          <p:cNvPr id="13"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Tree>
    <p:extLst>
      <p:ext uri="{BB962C8B-B14F-4D97-AF65-F5344CB8AC3E}">
        <p14:creationId xmlns:p14="http://schemas.microsoft.com/office/powerpoint/2010/main" val="3262862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79425" y="1097281"/>
            <a:ext cx="11233150" cy="2308324"/>
          </a:xfrm>
          <a:prstGeom prst="rect">
            <a:avLst/>
          </a:prstGeom>
          <a:noFill/>
        </p:spPr>
        <p:txBody>
          <a:bodyPr wrap="square" rtlCol="0">
            <a:spAutoFit/>
          </a:bodyPr>
          <a:lstStyle/>
          <a:p>
            <a:r>
              <a:rPr lang="en-GB" dirty="0"/>
              <a:t>When the number of doors exceeds 8 (4 doors with IN/OUT readers) the system can be expanded by adding additional Cluster Controllers to the “Master” Cluster Controller via a standard RS485 bus*. Each Slave Cluster Controller can handle an additional 4 Reader modules and could be either the metal enclosure or plastic housing depending on the site requirements. </a:t>
            </a:r>
          </a:p>
          <a:p>
            <a:endParaRPr lang="en-GB" dirty="0"/>
          </a:p>
          <a:p>
            <a:r>
              <a:rPr lang="en-GB" dirty="0"/>
              <a:t>This flexibility allows the system to be design to meet the sites needs without any lose of functionality. Master and Slave Controllers are connected using the Device RS485 connection*.</a:t>
            </a:r>
          </a:p>
          <a:p>
            <a:pPr algn="l"/>
            <a:endParaRPr lang="en-GB" dirty="0">
              <a:solidFill>
                <a:schemeClr val="tx1">
                  <a:lumMod val="75000"/>
                  <a:lumOff val="25000"/>
                </a:schemeClr>
              </a:solidFill>
            </a:endParaRPr>
          </a:p>
        </p:txBody>
      </p:sp>
      <p:sp>
        <p:nvSpPr>
          <p:cNvPr id="41" name="TextBox 40"/>
          <p:cNvSpPr txBox="1"/>
          <p:nvPr/>
        </p:nvSpPr>
        <p:spPr>
          <a:xfrm>
            <a:off x="3390867" y="3293169"/>
            <a:ext cx="1510700" cy="523220"/>
          </a:xfrm>
          <a:prstGeom prst="rect">
            <a:avLst/>
          </a:prstGeom>
          <a:noFill/>
        </p:spPr>
        <p:txBody>
          <a:bodyPr wrap="square" rtlCol="0">
            <a:spAutoFit/>
          </a:bodyPr>
          <a:lstStyle/>
          <a:p>
            <a:pPr algn="ctr"/>
            <a:r>
              <a:rPr lang="en-GB" sz="1400" dirty="0"/>
              <a:t>Slave Cluster Controller</a:t>
            </a:r>
          </a:p>
        </p:txBody>
      </p:sp>
      <p:sp>
        <p:nvSpPr>
          <p:cNvPr id="42" name="TextBox 41"/>
          <p:cNvSpPr txBox="1"/>
          <p:nvPr/>
        </p:nvSpPr>
        <p:spPr>
          <a:xfrm>
            <a:off x="6304237" y="3294792"/>
            <a:ext cx="1510700" cy="523220"/>
          </a:xfrm>
          <a:prstGeom prst="rect">
            <a:avLst/>
          </a:prstGeom>
          <a:noFill/>
        </p:spPr>
        <p:txBody>
          <a:bodyPr wrap="square" rtlCol="0">
            <a:spAutoFit/>
          </a:bodyPr>
          <a:lstStyle/>
          <a:p>
            <a:pPr algn="ctr"/>
            <a:r>
              <a:rPr lang="en-GB" sz="1400" dirty="0"/>
              <a:t>Slave Cluster Controller</a:t>
            </a:r>
          </a:p>
        </p:txBody>
      </p:sp>
      <p:sp>
        <p:nvSpPr>
          <p:cNvPr id="43" name="TextBox 42"/>
          <p:cNvSpPr txBox="1"/>
          <p:nvPr/>
        </p:nvSpPr>
        <p:spPr>
          <a:xfrm>
            <a:off x="9477623" y="3290286"/>
            <a:ext cx="1510700" cy="523220"/>
          </a:xfrm>
          <a:prstGeom prst="rect">
            <a:avLst/>
          </a:prstGeom>
          <a:noFill/>
        </p:spPr>
        <p:txBody>
          <a:bodyPr wrap="square" rtlCol="0">
            <a:spAutoFit/>
          </a:bodyPr>
          <a:lstStyle/>
          <a:p>
            <a:pPr algn="ctr"/>
            <a:r>
              <a:rPr lang="en-GB" sz="1400" dirty="0"/>
              <a:t>Slave Cluster Controller</a:t>
            </a:r>
          </a:p>
        </p:txBody>
      </p:sp>
      <p:sp>
        <p:nvSpPr>
          <p:cNvPr id="44" name="TextBox 43"/>
          <p:cNvSpPr txBox="1"/>
          <p:nvPr/>
        </p:nvSpPr>
        <p:spPr>
          <a:xfrm>
            <a:off x="10570658" y="5693812"/>
            <a:ext cx="1510700" cy="523220"/>
          </a:xfrm>
          <a:prstGeom prst="rect">
            <a:avLst/>
          </a:prstGeom>
          <a:noFill/>
        </p:spPr>
        <p:txBody>
          <a:bodyPr wrap="square" rtlCol="0">
            <a:spAutoFit/>
          </a:bodyPr>
          <a:lstStyle/>
          <a:p>
            <a:pPr algn="ctr"/>
            <a:r>
              <a:rPr lang="en-GB" sz="1400" dirty="0"/>
              <a:t>Slave Cluster Controller(s)</a:t>
            </a:r>
          </a:p>
        </p:txBody>
      </p:sp>
      <p:grpSp>
        <p:nvGrpSpPr>
          <p:cNvPr id="2" name="Group 1"/>
          <p:cNvGrpSpPr/>
          <p:nvPr/>
        </p:nvGrpSpPr>
        <p:grpSpPr>
          <a:xfrm>
            <a:off x="342466" y="3293169"/>
            <a:ext cx="11092815" cy="3017694"/>
            <a:chOff x="619760" y="3318250"/>
            <a:chExt cx="11092815" cy="301769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53" y="3786997"/>
              <a:ext cx="1281976" cy="995744"/>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885" y="3786997"/>
              <a:ext cx="1281976" cy="99574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0881" y="3786997"/>
              <a:ext cx="1281976" cy="995744"/>
            </a:xfrm>
            <a:prstGeom prst="rect">
              <a:avLst/>
            </a:prstGeom>
          </p:spPr>
        </p:pic>
        <p:cxnSp>
          <p:nvCxnSpPr>
            <p:cNvPr id="5" name="Straight Connector 4"/>
            <p:cNvCxnSpPr/>
            <p:nvPr/>
          </p:nvCxnSpPr>
          <p:spPr>
            <a:xfrm flipH="1">
              <a:off x="1923691"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025963"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78651"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0773051"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874829"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139669"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847952" y="4782741"/>
              <a:ext cx="8627" cy="8158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23691" y="5598543"/>
              <a:ext cx="285496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83456" y="5598543"/>
              <a:ext cx="214250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39669" y="5598543"/>
              <a:ext cx="363338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0856579" y="5598543"/>
              <a:ext cx="855996"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6616505" y="3786997"/>
              <a:ext cx="1348270" cy="1102626"/>
              <a:chOff x="6616505" y="3786997"/>
              <a:chExt cx="1348270" cy="1102626"/>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505" y="3786997"/>
                <a:ext cx="991994" cy="1102626"/>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74668" y="4142294"/>
                <a:ext cx="988183" cy="392031"/>
              </a:xfrm>
              <a:prstGeom prst="rect">
                <a:avLst/>
              </a:prstGeom>
            </p:spPr>
          </p:pic>
        </p:grpSp>
        <p:sp>
          <p:nvSpPr>
            <p:cNvPr id="40" name="TextBox 39"/>
            <p:cNvSpPr txBox="1"/>
            <p:nvPr/>
          </p:nvSpPr>
          <p:spPr>
            <a:xfrm>
              <a:off x="754791" y="3318250"/>
              <a:ext cx="1510700" cy="523220"/>
            </a:xfrm>
            <a:prstGeom prst="rect">
              <a:avLst/>
            </a:prstGeom>
            <a:noFill/>
          </p:spPr>
          <p:txBody>
            <a:bodyPr wrap="square" rtlCol="0">
              <a:spAutoFit/>
            </a:bodyPr>
            <a:lstStyle/>
            <a:p>
              <a:pPr algn="ctr"/>
              <a:r>
                <a:rPr lang="en-GB" sz="1400" dirty="0"/>
                <a:t>Master Cluster Controller</a:t>
              </a:r>
            </a:p>
          </p:txBody>
        </p:sp>
        <p:sp>
          <p:nvSpPr>
            <p:cNvPr id="45" name="Oval 44"/>
            <p:cNvSpPr/>
            <p:nvPr/>
          </p:nvSpPr>
          <p:spPr>
            <a:xfrm>
              <a:off x="1781451" y="4996817"/>
              <a:ext cx="284480" cy="25281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46" name="Oval 45"/>
            <p:cNvSpPr/>
            <p:nvPr/>
          </p:nvSpPr>
          <p:spPr>
            <a:xfrm>
              <a:off x="619760" y="5466080"/>
              <a:ext cx="890381" cy="7760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cxnSp>
          <p:nvCxnSpPr>
            <p:cNvPr id="48" name="Straight Connector 47"/>
            <p:cNvCxnSpPr/>
            <p:nvPr/>
          </p:nvCxnSpPr>
          <p:spPr>
            <a:xfrm flipH="1">
              <a:off x="918612" y="5030215"/>
              <a:ext cx="900000" cy="4680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5" idx="5"/>
            </p:cNvCxnSpPr>
            <p:nvPr/>
          </p:nvCxnSpPr>
          <p:spPr>
            <a:xfrm flipH="1">
              <a:off x="1502304" y="5212606"/>
              <a:ext cx="521966" cy="76789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0720" y="5718893"/>
              <a:ext cx="7920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9760" y="5854096"/>
              <a:ext cx="9000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54452" y="5980503"/>
              <a:ext cx="82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900074" y="5540274"/>
              <a:ext cx="284052" cy="246221"/>
            </a:xfrm>
            <a:prstGeom prst="rect">
              <a:avLst/>
            </a:prstGeom>
            <a:noFill/>
          </p:spPr>
          <p:txBody>
            <a:bodyPr wrap="none" rtlCol="0">
              <a:spAutoFit/>
            </a:bodyPr>
            <a:lstStyle/>
            <a:p>
              <a:pPr algn="l"/>
              <a:r>
                <a:rPr lang="en-GB" sz="1000" b="1" dirty="0">
                  <a:solidFill>
                    <a:schemeClr val="tx1">
                      <a:lumMod val="75000"/>
                      <a:lumOff val="25000"/>
                    </a:schemeClr>
                  </a:solidFill>
                </a:rPr>
                <a:t>A</a:t>
              </a:r>
            </a:p>
          </p:txBody>
        </p:sp>
        <p:sp>
          <p:nvSpPr>
            <p:cNvPr id="57" name="TextBox 56"/>
            <p:cNvSpPr txBox="1"/>
            <p:nvPr/>
          </p:nvSpPr>
          <p:spPr>
            <a:xfrm>
              <a:off x="1218757" y="5668753"/>
              <a:ext cx="282450" cy="246221"/>
            </a:xfrm>
            <a:prstGeom prst="rect">
              <a:avLst/>
            </a:prstGeom>
            <a:noFill/>
          </p:spPr>
          <p:txBody>
            <a:bodyPr wrap="none" rtlCol="0">
              <a:spAutoFit/>
            </a:bodyPr>
            <a:lstStyle/>
            <a:p>
              <a:pPr algn="l"/>
              <a:r>
                <a:rPr lang="en-GB" sz="1000" b="1" dirty="0">
                  <a:solidFill>
                    <a:schemeClr val="tx1">
                      <a:lumMod val="75000"/>
                      <a:lumOff val="25000"/>
                    </a:schemeClr>
                  </a:solidFill>
                </a:rPr>
                <a:t>B</a:t>
              </a:r>
            </a:p>
          </p:txBody>
        </p:sp>
        <p:sp>
          <p:nvSpPr>
            <p:cNvPr id="58" name="TextBox 57"/>
            <p:cNvSpPr txBox="1"/>
            <p:nvPr/>
          </p:nvSpPr>
          <p:spPr>
            <a:xfrm>
              <a:off x="850929" y="5924557"/>
              <a:ext cx="489236" cy="246221"/>
            </a:xfrm>
            <a:prstGeom prst="rect">
              <a:avLst/>
            </a:prstGeom>
            <a:noFill/>
          </p:spPr>
          <p:txBody>
            <a:bodyPr wrap="none" rtlCol="0">
              <a:spAutoFit/>
            </a:bodyPr>
            <a:lstStyle/>
            <a:p>
              <a:pPr algn="l"/>
              <a:r>
                <a:rPr lang="en-GB" sz="1000" b="1" dirty="0">
                  <a:solidFill>
                    <a:schemeClr val="tx1">
                      <a:lumMod val="75000"/>
                      <a:lumOff val="25000"/>
                    </a:schemeClr>
                  </a:solidFill>
                </a:rPr>
                <a:t>SHD</a:t>
              </a:r>
            </a:p>
          </p:txBody>
        </p:sp>
        <p:grpSp>
          <p:nvGrpSpPr>
            <p:cNvPr id="62" name="Group 61"/>
            <p:cNvGrpSpPr/>
            <p:nvPr/>
          </p:nvGrpSpPr>
          <p:grpSpPr>
            <a:xfrm>
              <a:off x="4448873" y="4889623"/>
              <a:ext cx="908152" cy="322983"/>
              <a:chOff x="4448873" y="4889623"/>
              <a:chExt cx="908152" cy="322983"/>
            </a:xfrm>
          </p:grpSpPr>
          <p:sp>
            <p:nvSpPr>
              <p:cNvPr id="59" name="TextBox 58"/>
              <p:cNvSpPr txBox="1"/>
              <p:nvPr/>
            </p:nvSpPr>
            <p:spPr>
              <a:xfrm>
                <a:off x="4448873" y="4889623"/>
                <a:ext cx="373820" cy="307777"/>
              </a:xfrm>
              <a:prstGeom prst="rect">
                <a:avLst/>
              </a:prstGeom>
              <a:noFill/>
            </p:spPr>
            <p:txBody>
              <a:bodyPr wrap="none" rtlCol="0">
                <a:spAutoFit/>
              </a:bodyPr>
              <a:lstStyle/>
              <a:p>
                <a:pPr algn="l"/>
                <a:r>
                  <a:rPr lang="en-GB" sz="1400" dirty="0"/>
                  <a:t>In</a:t>
                </a:r>
              </a:p>
            </p:txBody>
          </p:sp>
          <p:sp>
            <p:nvSpPr>
              <p:cNvPr id="60" name="TextBox 59"/>
              <p:cNvSpPr txBox="1"/>
              <p:nvPr/>
            </p:nvSpPr>
            <p:spPr>
              <a:xfrm>
                <a:off x="4846949" y="4904829"/>
                <a:ext cx="510076" cy="307777"/>
              </a:xfrm>
              <a:prstGeom prst="rect">
                <a:avLst/>
              </a:prstGeom>
              <a:noFill/>
            </p:spPr>
            <p:txBody>
              <a:bodyPr wrap="none" rtlCol="0">
                <a:spAutoFit/>
              </a:bodyPr>
              <a:lstStyle/>
              <a:p>
                <a:pPr algn="l"/>
                <a:r>
                  <a:rPr lang="en-GB" sz="1400" dirty="0"/>
                  <a:t>Out</a:t>
                </a:r>
              </a:p>
            </p:txBody>
          </p:sp>
        </p:grpSp>
        <p:grpSp>
          <p:nvGrpSpPr>
            <p:cNvPr id="63" name="Group 62"/>
            <p:cNvGrpSpPr/>
            <p:nvPr/>
          </p:nvGrpSpPr>
          <p:grpSpPr>
            <a:xfrm>
              <a:off x="6723091" y="4908838"/>
              <a:ext cx="873795" cy="307777"/>
              <a:chOff x="4448873" y="4889623"/>
              <a:chExt cx="873795" cy="307777"/>
            </a:xfrm>
          </p:grpSpPr>
          <p:sp>
            <p:nvSpPr>
              <p:cNvPr id="64" name="TextBox 63"/>
              <p:cNvSpPr txBox="1"/>
              <p:nvPr/>
            </p:nvSpPr>
            <p:spPr>
              <a:xfrm>
                <a:off x="4448873" y="4889623"/>
                <a:ext cx="373820" cy="307777"/>
              </a:xfrm>
              <a:prstGeom prst="rect">
                <a:avLst/>
              </a:prstGeom>
              <a:noFill/>
            </p:spPr>
            <p:txBody>
              <a:bodyPr wrap="none" rtlCol="0">
                <a:spAutoFit/>
              </a:bodyPr>
              <a:lstStyle/>
              <a:p>
                <a:pPr algn="l"/>
                <a:r>
                  <a:rPr lang="en-GB" sz="1400" dirty="0"/>
                  <a:t>In</a:t>
                </a:r>
              </a:p>
            </p:txBody>
          </p:sp>
          <p:sp>
            <p:nvSpPr>
              <p:cNvPr id="65" name="TextBox 64"/>
              <p:cNvSpPr txBox="1"/>
              <p:nvPr/>
            </p:nvSpPr>
            <p:spPr>
              <a:xfrm>
                <a:off x="4812592" y="4889623"/>
                <a:ext cx="510076" cy="307777"/>
              </a:xfrm>
              <a:prstGeom prst="rect">
                <a:avLst/>
              </a:prstGeom>
              <a:noFill/>
            </p:spPr>
            <p:txBody>
              <a:bodyPr wrap="none" rtlCol="0">
                <a:spAutoFit/>
              </a:bodyPr>
              <a:lstStyle/>
              <a:p>
                <a:pPr algn="l"/>
                <a:r>
                  <a:rPr lang="en-GB" sz="1400" dirty="0"/>
                  <a:t>Out</a:t>
                </a:r>
              </a:p>
            </p:txBody>
          </p:sp>
        </p:grpSp>
        <p:grpSp>
          <p:nvGrpSpPr>
            <p:cNvPr id="66" name="Group 65"/>
            <p:cNvGrpSpPr/>
            <p:nvPr/>
          </p:nvGrpSpPr>
          <p:grpSpPr>
            <a:xfrm>
              <a:off x="10443693" y="4907695"/>
              <a:ext cx="873795" cy="307777"/>
              <a:chOff x="4448873" y="4889623"/>
              <a:chExt cx="873795" cy="307777"/>
            </a:xfrm>
          </p:grpSpPr>
          <p:sp>
            <p:nvSpPr>
              <p:cNvPr id="67" name="TextBox 66"/>
              <p:cNvSpPr txBox="1"/>
              <p:nvPr/>
            </p:nvSpPr>
            <p:spPr>
              <a:xfrm>
                <a:off x="4448873" y="4889623"/>
                <a:ext cx="373820" cy="307777"/>
              </a:xfrm>
              <a:prstGeom prst="rect">
                <a:avLst/>
              </a:prstGeom>
              <a:noFill/>
            </p:spPr>
            <p:txBody>
              <a:bodyPr wrap="none" rtlCol="0">
                <a:spAutoFit/>
              </a:bodyPr>
              <a:lstStyle/>
              <a:p>
                <a:pPr algn="l"/>
                <a:r>
                  <a:rPr lang="en-GB" sz="1400" dirty="0"/>
                  <a:t>In</a:t>
                </a:r>
              </a:p>
            </p:txBody>
          </p:sp>
          <p:sp>
            <p:nvSpPr>
              <p:cNvPr id="68" name="TextBox 67"/>
              <p:cNvSpPr txBox="1"/>
              <p:nvPr/>
            </p:nvSpPr>
            <p:spPr>
              <a:xfrm>
                <a:off x="4812592" y="4889623"/>
                <a:ext cx="510076" cy="307777"/>
              </a:xfrm>
              <a:prstGeom prst="rect">
                <a:avLst/>
              </a:prstGeom>
              <a:noFill/>
            </p:spPr>
            <p:txBody>
              <a:bodyPr wrap="none" rtlCol="0">
                <a:spAutoFit/>
              </a:bodyPr>
              <a:lstStyle/>
              <a:p>
                <a:pPr algn="l"/>
                <a:r>
                  <a:rPr lang="en-GB" sz="1400" dirty="0"/>
                  <a:t>Out</a:t>
                </a:r>
              </a:p>
            </p:txBody>
          </p:sp>
        </p:grpSp>
        <p:sp>
          <p:nvSpPr>
            <p:cNvPr id="69" name="TextBox 68"/>
            <p:cNvSpPr txBox="1"/>
            <p:nvPr/>
          </p:nvSpPr>
          <p:spPr>
            <a:xfrm>
              <a:off x="2574973" y="5905057"/>
              <a:ext cx="8198078" cy="430887"/>
            </a:xfrm>
            <a:prstGeom prst="rect">
              <a:avLst/>
            </a:prstGeom>
            <a:noFill/>
          </p:spPr>
          <p:txBody>
            <a:bodyPr wrap="none" rtlCol="0">
              <a:spAutoFit/>
            </a:bodyPr>
            <a:lstStyle/>
            <a:p>
              <a:r>
                <a:rPr lang="en-GB" sz="1100" dirty="0"/>
                <a:t>*Standard RS485 rules apply in terms of cable distance and the use of </a:t>
              </a:r>
              <a:r>
                <a:rPr lang="en-GB" sz="1100" dirty="0" err="1"/>
                <a:t>belden</a:t>
              </a:r>
              <a:r>
                <a:rPr lang="en-GB" sz="1100" dirty="0"/>
                <a:t> cable with 3 conductors available.</a:t>
              </a:r>
            </a:p>
            <a:p>
              <a:r>
                <a:rPr lang="en-GB" sz="1100" dirty="0"/>
                <a:t>*Apply Line termination to the Master Controller and the last Slave Controller on the RS485 bus. See Slide 6.</a:t>
              </a:r>
            </a:p>
          </p:txBody>
        </p:sp>
      </p:grpSp>
      <p:sp>
        <p:nvSpPr>
          <p:cNvPr id="4" name="TextBox 3"/>
          <p:cNvSpPr txBox="1"/>
          <p:nvPr/>
        </p:nvSpPr>
        <p:spPr>
          <a:xfrm>
            <a:off x="5106448" y="5579030"/>
            <a:ext cx="1564852" cy="261610"/>
          </a:xfrm>
          <a:prstGeom prst="rect">
            <a:avLst/>
          </a:prstGeom>
          <a:noFill/>
        </p:spPr>
        <p:txBody>
          <a:bodyPr wrap="none" rtlCol="0">
            <a:spAutoFit/>
          </a:bodyPr>
          <a:lstStyle/>
          <a:p>
            <a:pPr algn="l"/>
            <a:r>
              <a:rPr lang="en-GB" sz="1100" dirty="0"/>
              <a:t>Max length 1,000m</a:t>
            </a:r>
          </a:p>
        </p:txBody>
      </p:sp>
      <p:sp>
        <p:nvSpPr>
          <p:cNvPr id="51" name="Title 2">
            <a:extLst>
              <a:ext uri="{FF2B5EF4-FFF2-40B4-BE49-F238E27FC236}">
                <a16:creationId xmlns:a16="http://schemas.microsoft.com/office/drawing/2014/main" id="{6CD684E7-BA6D-49F2-A784-1A1395AA6921}"/>
              </a:ext>
            </a:extLst>
          </p:cNvPr>
          <p:cNvSpPr txBox="1">
            <a:spLocks/>
          </p:cNvSpPr>
          <p:nvPr/>
        </p:nvSpPr>
        <p:spPr>
          <a:xfrm>
            <a:off x="479425" y="615693"/>
            <a:ext cx="11233150" cy="4815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dirty="0"/>
              <a:t>Architecture for system with over 8 wired doors</a:t>
            </a:r>
          </a:p>
        </p:txBody>
      </p:sp>
      <p:sp>
        <p:nvSpPr>
          <p:cNvPr id="52" name="Subtitle 2"/>
          <p:cNvSpPr txBox="1">
            <a:spLocks/>
          </p:cNvSpPr>
          <p:nvPr/>
        </p:nvSpPr>
        <p:spPr>
          <a:xfrm>
            <a:off x="9804018" y="6858000"/>
            <a:ext cx="2491110" cy="3403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r>
              <a:rPr lang="en-GB" sz="1100" dirty="0">
                <a:solidFill>
                  <a:schemeClr val="tx1"/>
                </a:solidFill>
              </a:rPr>
              <a:t>V040521</a:t>
            </a:r>
          </a:p>
          <a:p>
            <a:endParaRPr lang="en-GB" dirty="0"/>
          </a:p>
        </p:txBody>
      </p:sp>
      <p:sp>
        <p:nvSpPr>
          <p:cNvPr id="61" name="Title 1"/>
          <p:cNvSpPr txBox="1">
            <a:spLocks/>
          </p:cNvSpPr>
          <p:nvPr/>
        </p:nvSpPr>
        <p:spPr>
          <a:xfrm>
            <a:off x="479425" y="173709"/>
            <a:ext cx="11233150" cy="383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err="1"/>
              <a:t>Incedo</a:t>
            </a:r>
            <a:r>
              <a:rPr lang="en-GB" dirty="0"/>
              <a:t>™ </a:t>
            </a:r>
            <a:r>
              <a:rPr lang="en-GB" dirty="0" err="1"/>
              <a:t>Lite</a:t>
            </a:r>
            <a:endParaRPr lang="en-GB" dirty="0"/>
          </a:p>
        </p:txBody>
      </p:sp>
      <p:sp>
        <p:nvSpPr>
          <p:cNvPr id="3" name="TextBox 2"/>
          <p:cNvSpPr txBox="1"/>
          <p:nvPr/>
        </p:nvSpPr>
        <p:spPr>
          <a:xfrm>
            <a:off x="1732393" y="4967478"/>
            <a:ext cx="1093188" cy="261610"/>
          </a:xfrm>
          <a:prstGeom prst="rect">
            <a:avLst/>
          </a:prstGeom>
          <a:noFill/>
        </p:spPr>
        <p:txBody>
          <a:bodyPr wrap="square" rtlCol="0">
            <a:spAutoFit/>
          </a:bodyPr>
          <a:lstStyle/>
          <a:p>
            <a:pPr algn="l"/>
            <a:r>
              <a:rPr lang="en-GB" sz="1100" dirty="0"/>
              <a:t>RS485</a:t>
            </a:r>
          </a:p>
        </p:txBody>
      </p:sp>
    </p:spTree>
    <p:extLst>
      <p:ext uri="{BB962C8B-B14F-4D97-AF65-F5344CB8AC3E}">
        <p14:creationId xmlns:p14="http://schemas.microsoft.com/office/powerpoint/2010/main" val="13506223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LASSIFICATION" val="Internal"/>
</p:tagLst>
</file>

<file path=ppt/theme/theme1.xml><?xml version="1.0" encoding="utf-8"?>
<a:theme xmlns:a="http://schemas.openxmlformats.org/drawingml/2006/main" name="ASSA ABLOY">
  <a:themeElements>
    <a:clrScheme name="ASSA ABLOY_Colors">
      <a:dk1>
        <a:sysClr val="windowText" lastClr="000000"/>
      </a:dk1>
      <a:lt1>
        <a:sysClr val="window" lastClr="FFFFFF"/>
      </a:lt1>
      <a:dk2>
        <a:srgbClr val="45637A"/>
      </a:dk2>
      <a:lt2>
        <a:srgbClr val="FFFFFF"/>
      </a:lt2>
      <a:accent1>
        <a:srgbClr val="00A0D0"/>
      </a:accent1>
      <a:accent2>
        <a:srgbClr val="C3C4BE"/>
      </a:accent2>
      <a:accent3>
        <a:srgbClr val="45637A"/>
      </a:accent3>
      <a:accent4>
        <a:srgbClr val="A7B8B4"/>
      </a:accent4>
      <a:accent5>
        <a:srgbClr val="70927A"/>
      </a:accent5>
      <a:accent6>
        <a:srgbClr val="80686F"/>
      </a:accent6>
      <a:hlink>
        <a:srgbClr val="45637A"/>
      </a:hlink>
      <a:folHlink>
        <a:srgbClr val="45637A"/>
      </a:folHlink>
    </a:clrScheme>
    <a:fontScheme name="ASSA ABLOY_Colors">
      <a:majorFont>
        <a:latin typeface="Verdan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1400" dirty="0" err="1"/>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solidFill>
              <a:schemeClr val="tx1">
                <a:lumMod val="75000"/>
                <a:lumOff val="25000"/>
              </a:schemeClr>
            </a:solidFill>
          </a:defRPr>
        </a:defPPr>
      </a:lstStyle>
    </a:txDef>
  </a:objectDefaults>
  <a:extraClrSchemeLst/>
  <a:custClrLst>
    <a:custClr name="ASSA ABLOY Blue">
      <a:srgbClr val="00A0D0"/>
    </a:custClr>
    <a:custClr name="ASSA ABLOY Silver">
      <a:srgbClr val="C3C4BE"/>
    </a:custClr>
    <a:custClr name="ASSA ABLOY Orange">
      <a:srgbClr val="E0684B"/>
    </a:custClr>
    <a:custClr name="ASSA ABLOY Dark Green">
      <a:srgbClr val="70927A"/>
    </a:custClr>
    <a:custClr name="ASSA ABLOY Dark Blue">
      <a:srgbClr val="45637A"/>
    </a:custClr>
    <a:custClr name="ASSA ABLOY Green">
      <a:srgbClr val="A7B8B4"/>
    </a:custClr>
    <a:custClr name="ASSA ABLOY Brown">
      <a:srgbClr val="80686F"/>
    </a:custClr>
    <a:custClr name="ASSA ABLOY Red">
      <a:srgbClr val="983222"/>
    </a:custClr>
    <a:custClr name="ASSA ABLOY Beige">
      <a:srgbClr val="AA9C8F"/>
    </a:custClr>
    <a:custClr name="ASSA ABLOY Yellow">
      <a:srgbClr val="F2DF74"/>
    </a:custClr>
    <a:custClr name="ASSA ABLOY Sustainability Green">
      <a:srgbClr val="689C41"/>
    </a:custClr>
  </a:custClrLst>
  <a:extLst>
    <a:ext uri="{05A4C25C-085E-4340-85A3-A5531E510DB2}">
      <thm15:themeFamily xmlns:thm15="http://schemas.microsoft.com/office/thememl/2012/main" name="ASSA ABLOY.potx" id="{CD406275-6364-4A4E-9F23-C62B8F51B9FB}" vid="{58CBF2F4-CEBA-44E3-9883-77154127E129}"/>
    </a:ext>
  </a:extLst>
</a:theme>
</file>

<file path=ppt/theme/theme2.xml><?xml version="1.0" encoding="utf-8"?>
<a:theme xmlns:a="http://schemas.openxmlformats.org/drawingml/2006/main" name="Default">
  <a:themeElements>
    <a:clrScheme name="ASSA ABLOY_Colors">
      <a:dk1>
        <a:sysClr val="windowText" lastClr="000000"/>
      </a:dk1>
      <a:lt1>
        <a:sysClr val="window" lastClr="FFFFFF"/>
      </a:lt1>
      <a:dk2>
        <a:srgbClr val="45637A"/>
      </a:dk2>
      <a:lt2>
        <a:srgbClr val="FFFFFF"/>
      </a:lt2>
      <a:accent1>
        <a:srgbClr val="00A0D0"/>
      </a:accent1>
      <a:accent2>
        <a:srgbClr val="C3C4BE"/>
      </a:accent2>
      <a:accent3>
        <a:srgbClr val="45637A"/>
      </a:accent3>
      <a:accent4>
        <a:srgbClr val="A7B8B4"/>
      </a:accent4>
      <a:accent5>
        <a:srgbClr val="70927A"/>
      </a:accent5>
      <a:accent6>
        <a:srgbClr val="80686F"/>
      </a:accent6>
      <a:hlink>
        <a:srgbClr val="45637A"/>
      </a:hlink>
      <a:folHlink>
        <a:srgbClr val="45637A"/>
      </a:folHlink>
    </a:clrScheme>
    <a:fontScheme name="Gråskal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SSA ABLOY Blue">
      <a:srgbClr val="00A0D0"/>
    </a:custClr>
    <a:custClr name="ASSA ABLOY Silver">
      <a:srgbClr val="C3C4BE"/>
    </a:custClr>
    <a:custClr name="ASSA ABLOY Orange">
      <a:srgbClr val="E0684B"/>
    </a:custClr>
    <a:custClr name="ASSA ABLOY Dark Green">
      <a:srgbClr val="70927A"/>
    </a:custClr>
    <a:custClr name="ASSA ABLOY Dark Blue">
      <a:srgbClr val="45637A"/>
    </a:custClr>
    <a:custClr name="ASSA ABLOY Green">
      <a:srgbClr val="A7B8B4"/>
    </a:custClr>
    <a:custClr name="ASSA ABLOY Brown">
      <a:srgbClr val="80686F"/>
    </a:custClr>
    <a:custClr name="ASSA ABLOY Red">
      <a:srgbClr val="983222"/>
    </a:custClr>
    <a:custClr name="ASSA ABLOY Beige">
      <a:srgbClr val="AA9C8F"/>
    </a:custClr>
    <a:custClr name="ASSA ABLOY Yellow">
      <a:srgbClr val="F2DF74"/>
    </a:custClr>
    <a:custClr name="ASSA ABLOY Sustainability Green">
      <a:srgbClr val="689C41"/>
    </a:custClr>
  </a:custClrLst>
  <a:extLst>
    <a:ext uri="{05A4C25C-085E-4340-85A3-A5531E510DB2}">
      <thm15:themeFamily xmlns:thm15="http://schemas.microsoft.com/office/thememl/2012/main" name="Default" id="{C87DB9DA-02A5-4140-BC65-5F528FB97C53}" vid="{F1766795-0814-4FFD-B318-26DA62B63690}"/>
    </a:ext>
  </a:extLst>
</a:theme>
</file>

<file path=ppt/theme/theme3.xml><?xml version="1.0" encoding="utf-8"?>
<a:theme xmlns:a="http://schemas.openxmlformats.org/drawingml/2006/main" name="Default">
  <a:themeElements>
    <a:clrScheme name="ASSA ABLOY_Colors">
      <a:dk1>
        <a:sysClr val="windowText" lastClr="000000"/>
      </a:dk1>
      <a:lt1>
        <a:sysClr val="window" lastClr="FFFFFF"/>
      </a:lt1>
      <a:dk2>
        <a:srgbClr val="45637A"/>
      </a:dk2>
      <a:lt2>
        <a:srgbClr val="FFFFFF"/>
      </a:lt2>
      <a:accent1>
        <a:srgbClr val="00A0D0"/>
      </a:accent1>
      <a:accent2>
        <a:srgbClr val="C3C4BE"/>
      </a:accent2>
      <a:accent3>
        <a:srgbClr val="45637A"/>
      </a:accent3>
      <a:accent4>
        <a:srgbClr val="A7B8B4"/>
      </a:accent4>
      <a:accent5>
        <a:srgbClr val="70927A"/>
      </a:accent5>
      <a:accent6>
        <a:srgbClr val="80686F"/>
      </a:accent6>
      <a:hlink>
        <a:srgbClr val="45637A"/>
      </a:hlink>
      <a:folHlink>
        <a:srgbClr val="45637A"/>
      </a:folHlink>
    </a:clrScheme>
    <a:fontScheme name="Gråskal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SSA ABLOY Blue">
      <a:srgbClr val="00A0D0"/>
    </a:custClr>
    <a:custClr name="ASSA ABLOY Silver">
      <a:srgbClr val="C3C4BE"/>
    </a:custClr>
    <a:custClr name="ASSA ABLOY Orange">
      <a:srgbClr val="E0684B"/>
    </a:custClr>
    <a:custClr name="ASSA ABLOY Dark Green">
      <a:srgbClr val="70927A"/>
    </a:custClr>
    <a:custClr name="ASSA ABLOY Dark Blue">
      <a:srgbClr val="45637A"/>
    </a:custClr>
    <a:custClr name="ASSA ABLOY Green">
      <a:srgbClr val="A7B8B4"/>
    </a:custClr>
    <a:custClr name="ASSA ABLOY Brown">
      <a:srgbClr val="80686F"/>
    </a:custClr>
    <a:custClr name="ASSA ABLOY Red">
      <a:srgbClr val="983222"/>
    </a:custClr>
    <a:custClr name="ASSA ABLOY Beige">
      <a:srgbClr val="AA9C8F"/>
    </a:custClr>
    <a:custClr name="ASSA ABLOY Yellow">
      <a:srgbClr val="F2DF74"/>
    </a:custClr>
    <a:custClr name="ASSA ABLOY Sustainability Green">
      <a:srgbClr val="689C41"/>
    </a:custClr>
  </a:custClrLst>
  <a:extLst>
    <a:ext uri="{05A4C25C-085E-4340-85A3-A5531E510DB2}">
      <thm15:themeFamily xmlns:thm15="http://schemas.microsoft.com/office/thememl/2012/main" name="Default" id="{C87DB9DA-02A5-4140-BC65-5F528FB97C53}" vid="{F1766795-0814-4FFD-B318-26DA62B6369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9F3F785175024F818466E8B5168A63" ma:contentTypeVersion="9" ma:contentTypeDescription="Create a new document." ma:contentTypeScope="" ma:versionID="ce1894b26684896ebe4c2c7eab84e718">
  <xsd:schema xmlns:xsd="http://www.w3.org/2001/XMLSchema" xmlns:xs="http://www.w3.org/2001/XMLSchema" xmlns:p="http://schemas.microsoft.com/office/2006/metadata/properties" xmlns:ns2="cece9d45-c529-43da-8565-0ab88255a1e0" xmlns:ns3="864b94cc-bbf6-4949-8867-b9198edcf078" targetNamespace="http://schemas.microsoft.com/office/2006/metadata/properties" ma:root="true" ma:fieldsID="9a54074dacc06961b9a083f4dc38dcfc" ns2:_="" ns3:_="">
    <xsd:import namespace="cece9d45-c529-43da-8565-0ab88255a1e0"/>
    <xsd:import namespace="864b94cc-bbf6-4949-8867-b9198edcf078"/>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e9d45-c529-43da-8565-0ab88255a1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4b94cc-bbf6-4949-8867-b9198edcf07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5FE4F3-34D8-4F6A-80A0-934692E5B40E}">
  <ds:schemaRefs>
    <ds:schemaRef ds:uri="http://schemas.microsoft.com/sharepoint/v3/contenttype/forms"/>
  </ds:schemaRefs>
</ds:datastoreItem>
</file>

<file path=customXml/itemProps2.xml><?xml version="1.0" encoding="utf-8"?>
<ds:datastoreItem xmlns:ds="http://schemas.openxmlformats.org/officeDocument/2006/customXml" ds:itemID="{34CA2270-75DF-4DC7-A9AB-B55A7A929A1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1ED465C-A0E2-4E6E-A225-0454353B0C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ce9d45-c529-43da-8565-0ab88255a1e0"/>
    <ds:schemaRef ds:uri="864b94cc-bbf6-4949-8867-b9198edcf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ASSA ABLOY</Template>
  <TotalTime>3186</TotalTime>
  <Words>4038</Words>
  <Application>Microsoft Office PowerPoint</Application>
  <PresentationFormat>Widescreen</PresentationFormat>
  <Paragraphs>653</Paragraphs>
  <Slides>48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Symbol</vt:lpstr>
      <vt:lpstr>Verdana</vt:lpstr>
      <vt:lpstr>Wingdings</vt:lpstr>
      <vt:lpstr>ASSA ABLOY</vt:lpstr>
      <vt:lpstr>Incedo Lite Product </vt:lpstr>
      <vt:lpstr>Features</vt:lpstr>
      <vt:lpstr>Hardware</vt:lpstr>
      <vt:lpstr>PowerPoint Presentation</vt:lpstr>
      <vt:lpstr>PowerPoint Presentation</vt:lpstr>
      <vt:lpstr>PowerPoint Presentation</vt:lpstr>
      <vt:lpstr>PowerPoint Presentation</vt:lpstr>
      <vt:lpstr>Lock 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 </vt:lpstr>
      <vt:lpstr>PowerPoint Presentation</vt:lpstr>
      <vt:lpstr>PowerPoint Presentation</vt:lpstr>
      <vt:lpstr>PowerPoint Presentation</vt:lpstr>
      <vt:lpstr>PowerPoint Presentation</vt:lpstr>
      <vt:lpstr>Settings Advanced  </vt:lpstr>
      <vt:lpstr>PowerPoint Presentation</vt:lpstr>
      <vt:lpstr>PowerPoint Presentation</vt:lpstr>
      <vt:lpstr>PowerPoint Presentation</vt:lpstr>
      <vt:lpstr>Adding Doors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 Richard</dc:creator>
  <cp:keywords>class='Internal'</cp:keywords>
  <cp:lastModifiedBy>Tehnic1</cp:lastModifiedBy>
  <cp:revision>662</cp:revision>
  <cp:lastPrinted>2019-12-05T14:46:25Z</cp:lastPrinted>
  <dcterms:created xsi:type="dcterms:W3CDTF">2019-09-11T12:19:29Z</dcterms:created>
  <dcterms:modified xsi:type="dcterms:W3CDTF">2025-05-12T10:39:23Z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0x010100C79F3F785175024F818466E8B5168A63</vt:lpwstr>
  </property>
</Properties>
</file>